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sldIdLst>
    <p:sldId id="296" r:id="rId5"/>
    <p:sldId id="298" r:id="rId6"/>
    <p:sldId id="304" r:id="rId7"/>
    <p:sldId id="303" r:id="rId8"/>
    <p:sldId id="279" r:id="rId9"/>
    <p:sldId id="297" r:id="rId10"/>
    <p:sldId id="450" r:id="rId11"/>
    <p:sldId id="404" r:id="rId12"/>
    <p:sldId id="403" r:id="rId13"/>
    <p:sldId id="414" r:id="rId14"/>
    <p:sldId id="406" r:id="rId15"/>
    <p:sldId id="407" r:id="rId16"/>
    <p:sldId id="408" r:id="rId17"/>
    <p:sldId id="409" r:id="rId18"/>
    <p:sldId id="410" r:id="rId19"/>
    <p:sldId id="411" r:id="rId20"/>
    <p:sldId id="415" r:id="rId21"/>
    <p:sldId id="418" r:id="rId22"/>
    <p:sldId id="412" r:id="rId23"/>
    <p:sldId id="416" r:id="rId24"/>
    <p:sldId id="417" r:id="rId25"/>
    <p:sldId id="419" r:id="rId26"/>
    <p:sldId id="422" r:id="rId27"/>
    <p:sldId id="420" r:id="rId28"/>
    <p:sldId id="421" r:id="rId29"/>
    <p:sldId id="423" r:id="rId30"/>
    <p:sldId id="424" r:id="rId31"/>
    <p:sldId id="452" r:id="rId32"/>
    <p:sldId id="396" r:id="rId33"/>
    <p:sldId id="436" r:id="rId34"/>
    <p:sldId id="402" r:id="rId35"/>
    <p:sldId id="391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13" r:id="rId46"/>
    <p:sldId id="446" r:id="rId47"/>
    <p:sldId id="447" r:id="rId48"/>
    <p:sldId id="390" r:id="rId49"/>
    <p:sldId id="400" r:id="rId50"/>
    <p:sldId id="426" r:id="rId51"/>
    <p:sldId id="427" r:id="rId52"/>
    <p:sldId id="428" r:id="rId53"/>
    <p:sldId id="429" r:id="rId54"/>
    <p:sldId id="430" r:id="rId55"/>
    <p:sldId id="431" r:id="rId56"/>
    <p:sldId id="435" r:id="rId57"/>
    <p:sldId id="432" r:id="rId58"/>
    <p:sldId id="433" r:id="rId59"/>
    <p:sldId id="434" r:id="rId60"/>
    <p:sldId id="454" r:id="rId61"/>
    <p:sldId id="401" r:id="rId62"/>
    <p:sldId id="448" r:id="rId63"/>
    <p:sldId id="449" r:id="rId64"/>
    <p:sldId id="399" r:id="rId65"/>
    <p:sldId id="397" r:id="rId66"/>
    <p:sldId id="332" r:id="rId67"/>
    <p:sldId id="334" r:id="rId68"/>
    <p:sldId id="398" r:id="rId69"/>
    <p:sldId id="260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30EE3-6200-4CF6-97D0-198DF1C15951}" v="1" dt="2020-02-26T05:24:22.6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0" autoAdjust="0"/>
    <p:restoredTop sz="89381" autoAdjust="0"/>
  </p:normalViewPr>
  <p:slideViewPr>
    <p:cSldViewPr snapToGrid="0" snapToObjects="1">
      <p:cViewPr varScale="1">
        <p:scale>
          <a:sx n="81" d="100"/>
          <a:sy n="81" d="100"/>
        </p:scale>
        <p:origin x="184" y="6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86E26-0E7B-43B7-80A6-716256148459}" type="datetimeFigureOut">
              <a:rPr lang="en-AU" smtClean="0"/>
              <a:t>26/2/20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781F5-EA0A-48EC-9CE6-386BCC3B31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24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49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422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84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129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56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391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4143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66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46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332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5522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8361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781F5-EA0A-48EC-9CE6-386BCC3B3112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6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280883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Heading title goes here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154862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#XX Goes here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297279" y="4198471"/>
            <a:ext cx="1548622" cy="318850"/>
          </a:xfrm>
        </p:spPr>
        <p:txBody>
          <a:bodyPr>
            <a:normAutofit/>
          </a:bodyPr>
          <a:lstStyle>
            <a:lvl1pPr marL="0" indent="0">
              <a:buNone/>
              <a:defRPr sz="105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Email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154862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Educator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Subheading goes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8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037"/>
          <a:stretch/>
        </p:blipFill>
        <p:spPr>
          <a:xfrm>
            <a:off x="494901" y="1956108"/>
            <a:ext cx="106233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9618" r="1163"/>
          <a:stretch/>
        </p:blipFill>
        <p:spPr>
          <a:xfrm>
            <a:off x="2577745" y="2010742"/>
            <a:ext cx="6092188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3056" t="4031" r="80590"/>
          <a:stretch/>
        </p:blipFill>
        <p:spPr>
          <a:xfrm>
            <a:off x="155723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9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4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80579"/>
          <a:stretch/>
        </p:blipFill>
        <p:spPr>
          <a:xfrm>
            <a:off x="290798" y="2016798"/>
            <a:ext cx="1537045" cy="17135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9081" r="1163"/>
          <a:stretch/>
        </p:blipFill>
        <p:spPr>
          <a:xfrm>
            <a:off x="4417485" y="2067694"/>
            <a:ext cx="4438242" cy="1608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9784" t="4031" r="61106"/>
          <a:stretch/>
        </p:blipFill>
        <p:spPr>
          <a:xfrm>
            <a:off x="1827843" y="1521236"/>
            <a:ext cx="2589642" cy="2816126"/>
          </a:xfrm>
          <a:prstGeom prst="rect">
            <a:avLst/>
          </a:prstGeom>
        </p:spPr>
      </p:pic>
      <p:pic>
        <p:nvPicPr>
          <p:cNvPr id="2" name="Picture 1" descr="CORE-Skills-ICONS-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6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2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61577"/>
          <a:stretch/>
        </p:blipFill>
        <p:spPr>
          <a:xfrm>
            <a:off x="494901" y="1956108"/>
            <a:ext cx="3148714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45667" r="1163"/>
          <a:stretch/>
        </p:blipFill>
        <p:spPr>
          <a:xfrm>
            <a:off x="4664129" y="2010742"/>
            <a:ext cx="408895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39084" t="4031" r="54562"/>
          <a:stretch/>
        </p:blipFill>
        <p:spPr>
          <a:xfrm>
            <a:off x="364361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8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9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8 &amp;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58481" r="1163"/>
          <a:stretch/>
        </p:blipFill>
        <p:spPr>
          <a:xfrm>
            <a:off x="5763250" y="2161287"/>
            <a:ext cx="2932392" cy="157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45494" r="41614"/>
          <a:stretch/>
        </p:blipFill>
        <p:spPr>
          <a:xfrm>
            <a:off x="3680322" y="1115501"/>
            <a:ext cx="2082928" cy="3497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155" r="54650"/>
          <a:stretch/>
        </p:blipFill>
        <p:spPr>
          <a:xfrm>
            <a:off x="396271" y="2161287"/>
            <a:ext cx="3284051" cy="1573178"/>
          </a:xfrm>
          <a:prstGeom prst="rect">
            <a:avLst/>
          </a:prstGeom>
        </p:spPr>
      </p:pic>
      <p:pic>
        <p:nvPicPr>
          <p:cNvPr id="2" name="Picture 1" descr="CORE-Skills-ICONS-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9" y="1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99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41744"/>
          <a:stretch/>
        </p:blipFill>
        <p:spPr>
          <a:xfrm>
            <a:off x="358833" y="1956108"/>
            <a:ext cx="4773978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65032" r="1163"/>
          <a:stretch/>
        </p:blipFill>
        <p:spPr>
          <a:xfrm>
            <a:off x="6153325" y="2010742"/>
            <a:ext cx="2599760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58523" t="4031" r="35123"/>
          <a:stretch/>
        </p:blipFill>
        <p:spPr>
          <a:xfrm>
            <a:off x="5132811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5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2" r="35518"/>
          <a:stretch/>
        </p:blipFill>
        <p:spPr>
          <a:xfrm>
            <a:off x="358832" y="1956108"/>
            <a:ext cx="5284235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1667" r="1163"/>
          <a:stretch/>
        </p:blipFill>
        <p:spPr>
          <a:xfrm>
            <a:off x="6663582" y="2010742"/>
            <a:ext cx="2089503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65018" t="4031" r="28628"/>
          <a:stretch/>
        </p:blipFill>
        <p:spPr>
          <a:xfrm>
            <a:off x="5643068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7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0"/>
            <a:ext cx="851647" cy="85164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61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28664"/>
          <a:stretch/>
        </p:blipFill>
        <p:spPr>
          <a:xfrm>
            <a:off x="228600" y="2004633"/>
            <a:ext cx="5845956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79550" r="1163"/>
          <a:stretch/>
        </p:blipFill>
        <p:spPr>
          <a:xfrm>
            <a:off x="7315200" y="2059267"/>
            <a:ext cx="1483242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1572" r="20521"/>
          <a:stretch/>
        </p:blipFill>
        <p:spPr>
          <a:xfrm>
            <a:off x="6057900" y="1248149"/>
            <a:ext cx="1270000" cy="3477696"/>
          </a:xfrm>
          <a:prstGeom prst="rect">
            <a:avLst/>
          </a:prstGeom>
        </p:spPr>
      </p:pic>
      <p:pic>
        <p:nvPicPr>
          <p:cNvPr id="2" name="Picture 1" descr="CORE-Skills-ICONS-8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81529" cy="88152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89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20530"/>
          <a:stretch/>
        </p:blipFill>
        <p:spPr>
          <a:xfrm>
            <a:off x="249222" y="1956108"/>
            <a:ext cx="6512633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86214" r="1163"/>
          <a:stretch/>
        </p:blipFill>
        <p:spPr>
          <a:xfrm>
            <a:off x="7782369" y="2010742"/>
            <a:ext cx="97071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79609" t="4031" r="14037"/>
          <a:stretch/>
        </p:blipFill>
        <p:spPr>
          <a:xfrm>
            <a:off x="6761855" y="1339800"/>
            <a:ext cx="1020514" cy="3337520"/>
          </a:xfrm>
          <a:prstGeom prst="rect">
            <a:avLst/>
          </a:prstGeom>
        </p:spPr>
      </p:pic>
      <p:pic>
        <p:nvPicPr>
          <p:cNvPr id="2" name="Picture 1" descr="CORE-Skills-ICONS-9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2" y="0"/>
            <a:ext cx="844176" cy="84417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676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14303"/>
          <a:stretch/>
        </p:blipFill>
        <p:spPr>
          <a:xfrm>
            <a:off x="226545" y="1956108"/>
            <a:ext cx="7022890" cy="1774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92554" r="1163"/>
          <a:stretch/>
        </p:blipFill>
        <p:spPr>
          <a:xfrm>
            <a:off x="8284838" y="2010742"/>
            <a:ext cx="483136" cy="1664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86054" t="4031" r="7500"/>
          <a:stretch/>
        </p:blipFill>
        <p:spPr>
          <a:xfrm>
            <a:off x="7249435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45" y="0"/>
            <a:ext cx="866588" cy="86658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12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1" r="7543"/>
          <a:stretch/>
        </p:blipFill>
        <p:spPr>
          <a:xfrm>
            <a:off x="226544" y="1956108"/>
            <a:ext cx="7576899" cy="177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/>
          <a:srcRect l="92533" t="4031" r="1021"/>
          <a:stretch/>
        </p:blipFill>
        <p:spPr>
          <a:xfrm>
            <a:off x="7803443" y="1339800"/>
            <a:ext cx="1035403" cy="3337520"/>
          </a:xfrm>
          <a:prstGeom prst="rect">
            <a:avLst/>
          </a:prstGeom>
        </p:spPr>
      </p:pic>
      <p:pic>
        <p:nvPicPr>
          <p:cNvPr id="2" name="Picture 1" descr="CORE-Skills-ICONS-1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8" y="-4"/>
            <a:ext cx="799353" cy="79935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5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44324" y="217745"/>
            <a:ext cx="1838324" cy="53022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#goes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/>
              <a:t>Aims &amp; Learning Outcomes – Day</a:t>
            </a:r>
            <a:endParaRPr lang="en-US" sz="2000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4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3037729"/>
            <a:ext cx="235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8014 CORE Skills Powerpoint-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9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93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8014 CORE Skills Powerpoint-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297278" y="1726808"/>
            <a:ext cx="3465722" cy="85801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Data Science Springboard Professionals Program 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297279" y="3568242"/>
            <a:ext cx="328088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Tamryn Barker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713703" y="3452081"/>
            <a:ext cx="1877690" cy="0"/>
          </a:xfrm>
          <a:prstGeom prst="line">
            <a:avLst/>
          </a:prstGeom>
          <a:ln w="57150" cmpd="sng">
            <a:solidFill>
              <a:srgbClr val="A40F6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97278" y="258342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1" baseline="0">
                <a:solidFill>
                  <a:srgbClr val="A40F6C"/>
                </a:solidFill>
              </a:defRPr>
            </a:lvl1pPr>
          </a:lstStyle>
          <a:p>
            <a:pPr lvl="0"/>
            <a:r>
              <a:rPr lang="en-AU" dirty="0"/>
              <a:t>Day 1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297279" y="3824825"/>
            <a:ext cx="328088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CORE Skills Lead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97278" y="3015841"/>
            <a:ext cx="3280883" cy="432420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AU" dirty="0"/>
              <a:t>Welcome to the Prerequisite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573059" y="355314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terstate-Regular"/>
                <a:cs typeface="Interstate-Regular"/>
              </a:rPr>
              <a:t>Delivering Data Science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5573059" y="639196"/>
            <a:ext cx="291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Interstate-Regular"/>
                <a:cs typeface="Interstate-Regular"/>
              </a:rPr>
              <a:t>In Resources &amp; Energy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662706" y="1093978"/>
            <a:ext cx="35560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297273" y="4025454"/>
            <a:ext cx="3280882" cy="256583"/>
          </a:xfrm>
        </p:spPr>
        <p:txBody>
          <a:bodyPr>
            <a:normAutofit/>
          </a:bodyPr>
          <a:lstStyle>
            <a:lvl1pPr marL="0" indent="0">
              <a:buNone/>
              <a:defRPr sz="1400" b="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Dr Morgan Williams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297273" y="4282037"/>
            <a:ext cx="3280882" cy="221614"/>
          </a:xfrm>
        </p:spPr>
        <p:txBody>
          <a:bodyPr>
            <a:normAutofit/>
          </a:bodyPr>
          <a:lstStyle>
            <a:lvl1pPr marL="0" indent="0">
              <a:buNone/>
              <a:defRPr sz="105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CSIRO &amp; CORE Skills Technical Coordinator</a:t>
            </a:r>
          </a:p>
        </p:txBody>
      </p:sp>
    </p:spTree>
    <p:extLst>
      <p:ext uri="{BB962C8B-B14F-4D97-AF65-F5344CB8AC3E}">
        <p14:creationId xmlns:p14="http://schemas.microsoft.com/office/powerpoint/2010/main" val="12696340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ims &amp; Learn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8014 CORE Skills Powerpoint-1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605618" y="1612095"/>
            <a:ext cx="6950075" cy="1122140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7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latin typeface="Interstate-Regular"/>
                <a:cs typeface="Interstate-Regular"/>
              </a:rPr>
              <a:t>Aims &amp; Learning Outcomes</a:t>
            </a:r>
            <a:endParaRPr lang="en-US" sz="2000" b="1" dirty="0">
              <a:latin typeface="Interstate-Regular"/>
              <a:cs typeface="Interstate-Regular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605618" y="1246729"/>
            <a:ext cx="724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chemeClr val="bg1"/>
                </a:solidFill>
                <a:latin typeface="Interstate-Regular"/>
                <a:cs typeface="Interstate-Regular"/>
              </a:rPr>
              <a:t>Aims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605618" y="273423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b="1" dirty="0">
                <a:solidFill>
                  <a:srgbClr val="FFFFFF"/>
                </a:solidFill>
                <a:latin typeface="Interstate-Regular"/>
                <a:cs typeface="Interstate-Regular"/>
              </a:rPr>
              <a:t>Learning Outcomes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605618" y="3420450"/>
            <a:ext cx="6950075" cy="1502668"/>
          </a:xfrm>
        </p:spPr>
        <p:txBody>
          <a:bodyPr>
            <a:norm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 sz="1600" baseline="0">
                <a:solidFill>
                  <a:schemeClr val="bg1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43145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7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0824" y="1741208"/>
            <a:ext cx="6185647" cy="1194733"/>
          </a:xfrm>
        </p:spPr>
        <p:txBody>
          <a:bodyPr>
            <a:no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Day &amp; Subtitle goes here in this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3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6" y="1739095"/>
            <a:ext cx="695007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6" y="1414124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369907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ral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96963" y="2558769"/>
            <a:ext cx="6950075" cy="216647"/>
          </a:xfrm>
        </p:spPr>
        <p:txBody>
          <a:bodyPr>
            <a:noAutofit/>
          </a:bodyPr>
          <a:lstStyle>
            <a:lvl1pPr marL="0" indent="0" algn="ctr">
              <a:buClr>
                <a:srgbClr val="A40F6C"/>
              </a:buClr>
              <a:buFontTx/>
              <a:buNone/>
              <a:defRPr sz="2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</p:spTree>
    <p:extLst>
      <p:ext uri="{BB962C8B-B14F-4D97-AF65-F5344CB8AC3E}">
        <p14:creationId xmlns:p14="http://schemas.microsoft.com/office/powerpoint/2010/main" val="53183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7" y="1739095"/>
            <a:ext cx="3668070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7" y="1414124"/>
            <a:ext cx="3668070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71BCA1-79EC-4C05-85EC-C804331AB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284" y="1733377"/>
            <a:ext cx="393436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910B23-3A9D-42CB-B852-E98310CA4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284" y="1408406"/>
            <a:ext cx="393436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960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754A9D5-869E-4F1F-8373-2DD1F939E7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107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FA9602-F771-42CC-A6BF-D4D59F4BA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9107" y="1439605"/>
            <a:ext cx="2690363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EB96FD6-163B-4C0A-B356-29F4F093B0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2857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CE4B7C9-D539-4B46-ABDF-B78FAD70F2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9098" y="1436240"/>
            <a:ext cx="2690363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2801875-C807-48A8-87B4-5918B54142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6608" y="1751691"/>
            <a:ext cx="2683217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2CD1EB4-1B1D-4941-9B2A-2AEA08EE0B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26608" y="1439605"/>
            <a:ext cx="2683217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361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3177" y="2706124"/>
            <a:ext cx="3668070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05618" y="195356"/>
            <a:ext cx="6950075" cy="447675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Insert day and heading title here</a:t>
            </a:r>
            <a:endParaRPr lang="en-US" dirty="0"/>
          </a:p>
        </p:txBody>
      </p:sp>
      <p:sp>
        <p:nvSpPr>
          <p:cNvPr id="8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3177" y="2381153"/>
            <a:ext cx="3668070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3176" y="4784046"/>
            <a:ext cx="695007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05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AU" dirty="0"/>
              <a:t>Insert Educator name &amp; organisation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D71BCA1-79EC-4C05-85EC-C804331ABF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2284" y="2700406"/>
            <a:ext cx="3934365" cy="17949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8910B23-3A9D-42CB-B852-E98310CA42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2284" y="2375435"/>
            <a:ext cx="3934365" cy="216647"/>
          </a:xfrm>
        </p:spPr>
        <p:txBody>
          <a:bodyPr>
            <a:noAutofit/>
          </a:bodyPr>
          <a:lstStyle>
            <a:lvl1pPr marL="0" indent="0">
              <a:buClr>
                <a:srgbClr val="A40F6C"/>
              </a:buClr>
              <a:buFontTx/>
              <a:buNone/>
              <a:defRPr sz="14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AU" dirty="0"/>
              <a:t>Subheading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BB45149-3FD2-4C36-90F5-1A54B187E6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177" y="1431007"/>
            <a:ext cx="7773472" cy="845766"/>
          </a:xfrm>
        </p:spPr>
        <p:txBody>
          <a:bodyPr>
            <a:normAutofit/>
          </a:bodyPr>
          <a:lstStyle>
            <a:lvl1pPr marL="342900" indent="-342900">
              <a:buClr>
                <a:srgbClr val="A40F6C"/>
              </a:buClr>
              <a:buFont typeface="Arial"/>
              <a:buChar char="•"/>
              <a:defRPr sz="1400" baseline="0">
                <a:solidFill>
                  <a:srgbClr val="0F1137"/>
                </a:solidFill>
              </a:defRPr>
            </a:lvl1pPr>
          </a:lstStyle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  <a:p>
            <a:pPr lvl="0"/>
            <a:r>
              <a:rPr lang="en-AU" dirty="0"/>
              <a:t>Dot point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11246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Y 1 &amp;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8014 CORE Skills Powerpoint-9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8"/>
          <p:cNvSpPr/>
          <p:nvPr userDrawn="1"/>
        </p:nvSpPr>
        <p:spPr>
          <a:xfrm>
            <a:off x="1351405" y="1"/>
            <a:ext cx="0" cy="747410"/>
          </a:xfrm>
          <a:custGeom>
            <a:avLst/>
            <a:gdLst/>
            <a:ahLst/>
            <a:cxnLst/>
            <a:rect l="l" t="t" r="r" b="b"/>
            <a:pathLst>
              <a:path h="1643380">
                <a:moveTo>
                  <a:pt x="0" y="1643377"/>
                </a:moveTo>
                <a:lnTo>
                  <a:pt x="0" y="0"/>
                </a:lnTo>
              </a:path>
            </a:pathLst>
          </a:custGeom>
          <a:ln w="15989">
            <a:solidFill>
              <a:srgbClr val="0F113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r="87108"/>
          <a:stretch/>
        </p:blipFill>
        <p:spPr>
          <a:xfrm>
            <a:off x="228599" y="1432765"/>
            <a:ext cx="1664427" cy="2795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155" r="1163"/>
          <a:stretch/>
        </p:blipFill>
        <p:spPr>
          <a:xfrm>
            <a:off x="1893026" y="2145458"/>
            <a:ext cx="6760339" cy="1483170"/>
          </a:xfrm>
          <a:prstGeom prst="rect">
            <a:avLst/>
          </a:prstGeom>
        </p:spPr>
      </p:pic>
      <p:pic>
        <p:nvPicPr>
          <p:cNvPr id="2" name="Picture 1" descr="CORE-Skills-ICONS-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0"/>
            <a:ext cx="874059" cy="87405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05618" y="217207"/>
            <a:ext cx="522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2000" b="1" dirty="0">
                <a:solidFill>
                  <a:schemeClr val="tx2"/>
                </a:solidFill>
              </a:rPr>
              <a:t>Program Timeline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29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9AB7-2694-6844-BEAA-6C3F0C8B5A76}" type="datetimeFigureOut">
              <a:rPr lang="en-US" smtClean="0"/>
              <a:t>2/26/20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97D3-08B8-C44B-9D82-A6B2C16291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6" r:id="rId3"/>
    <p:sldLayoutId id="2147483658" r:id="rId4"/>
    <p:sldLayoutId id="2147483678" r:id="rId5"/>
    <p:sldLayoutId id="2147483673" r:id="rId6"/>
    <p:sldLayoutId id="2147483675" r:id="rId7"/>
    <p:sldLayoutId id="2147483674" r:id="rId8"/>
    <p:sldLayoutId id="2147483661" r:id="rId9"/>
    <p:sldLayoutId id="2147483660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2" r:id="rId16"/>
    <p:sldLayoutId id="2147483668" r:id="rId17"/>
    <p:sldLayoutId id="2147483669" r:id="rId18"/>
    <p:sldLayoutId id="2147483670" r:id="rId19"/>
    <p:sldLayoutId id="2147483657" r:id="rId20"/>
    <p:sldLayoutId id="2147483672" r:id="rId21"/>
    <p:sldLayoutId id="2147483676" r:id="rId22"/>
    <p:sldLayoutId id="2147483677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re-skills/03-zero-to-data-science/blob/develop/program/05_closeout.md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github.com/core-skills/06-multivariate-analysis/blob/master/program/04_PL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core-skills/06-multivariate-analysis/blob/master/program/03_clusteringAndHigherD.md" TargetMode="External"/><Relationship Id="rId5" Type="http://schemas.openxmlformats.org/officeDocument/2006/relationships/hyperlink" Target="https://github.com/core-skills/06-multivariate-analysis/blob/master/program/02_dimreduction.md" TargetMode="External"/><Relationship Id="rId4" Type="http://schemas.openxmlformats.org/officeDocument/2006/relationships/hyperlink" Target="https://github.com/core-skills/06-multivariate-analysis/blob/master/program/01_modelsregression.m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tutorial/machine_learning_map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7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inyurl.com/EndDataJargo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www.kaggle.com/dataset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Interstate-Regular"/>
                <a:cs typeface="Interstate-Regular"/>
              </a:rPr>
              <a:t>Data Science Springboard Professionals Program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Interstate-Regular"/>
                <a:cs typeface="Interstate-Regular"/>
              </a:rPr>
              <a:t>Drs</a:t>
            </a:r>
            <a:r>
              <a:rPr lang="en-US" dirty="0">
                <a:latin typeface="Interstate-Regular"/>
                <a:cs typeface="Interstate-Regular"/>
              </a:rPr>
              <a:t> </a:t>
            </a:r>
            <a:r>
              <a:rPr lang="en-US" dirty="0" err="1">
                <a:latin typeface="Interstate-Regular"/>
                <a:cs typeface="Interstate-Regular"/>
              </a:rPr>
              <a:t>Cericia</a:t>
            </a:r>
            <a:r>
              <a:rPr lang="en-US" dirty="0">
                <a:latin typeface="Interstate-Regular"/>
                <a:cs typeface="Interstate-Regular"/>
              </a:rPr>
              <a:t> Martinez and Guillaume </a:t>
            </a:r>
            <a:r>
              <a:rPr lang="en-US" dirty="0" err="1">
                <a:latin typeface="Interstate-Regular"/>
                <a:cs typeface="Interstate-Regular"/>
              </a:rPr>
              <a:t>Rongier</a:t>
            </a:r>
            <a:endParaRPr lang="en-US" dirty="0">
              <a:latin typeface="Interstate-Regular"/>
              <a:cs typeface="Interstate-Regula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Interstate-Regular"/>
                <a:cs typeface="Interstate-Regular"/>
              </a:rPr>
              <a:t>Day 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Interstate-Regular"/>
                <a:cs typeface="Interstate-Regular"/>
              </a:rPr>
              <a:t>CSIRO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state-Regular"/>
                <a:cs typeface="Interstate-Regular"/>
              </a:rPr>
              <a:t>Data Analysis III: Multivariate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6463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D89364-9D70-704A-B250-C457FF0AA5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</p:spTree>
    <p:extLst>
      <p:ext uri="{BB962C8B-B14F-4D97-AF65-F5344CB8AC3E}">
        <p14:creationId xmlns:p14="http://schemas.microsoft.com/office/powerpoint/2010/main" val="16537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2864EAB-FCA3-974C-8246-11CC4BB69E4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567863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Multivariate</a:t>
                </a:r>
                <a:r>
                  <a:rPr lang="es-VE" sz="1600" dirty="0"/>
                  <a:t> </a:t>
                </a:r>
                <a:r>
                  <a:rPr lang="en-AU" sz="1600" dirty="0"/>
                  <a:t>regression</a:t>
                </a:r>
                <a:r>
                  <a:rPr lang="es-VE" sz="1600" dirty="0"/>
                  <a:t> is </a:t>
                </a:r>
                <a:r>
                  <a:rPr lang="en-AU" sz="1600" dirty="0"/>
                  <a:t>the</a:t>
                </a:r>
                <a:r>
                  <a:rPr lang="es-VE" sz="1600" dirty="0"/>
                  <a:t> natural </a:t>
                </a:r>
                <a:r>
                  <a:rPr lang="en-AU" sz="1600" dirty="0"/>
                  <a:t>extension</a:t>
                </a:r>
                <a:r>
                  <a:rPr lang="es-VE" sz="1600" dirty="0"/>
                  <a:t> of linear regression to </a:t>
                </a:r>
                <a:r>
                  <a:rPr lang="en-AU" sz="1600" dirty="0"/>
                  <a:t>include</a:t>
                </a:r>
                <a:r>
                  <a:rPr lang="es-VE" sz="1600" dirty="0"/>
                  <a:t> more than one explanatory variable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16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VE" sz="1600" dirty="0"/>
                  <a:t>The linear regression model is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16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16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16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The multivariate regression model for </a:t>
                </a:r>
                <a14:m>
                  <m:oMath xmlns:m="http://schemas.openxmlformats.org/officeDocument/2006/math">
                    <m:r>
                      <a:rPr lang="en-AU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VE" sz="1600" dirty="0"/>
                  <a:t> </a:t>
                </a:r>
                <a:r>
                  <a:rPr lang="en-AU" sz="1600" dirty="0"/>
                  <a:t>explanatory</a:t>
                </a:r>
                <a:r>
                  <a:rPr lang="es-VE" sz="1600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s-VE" sz="1600" dirty="0"/>
                  <a:t> </a:t>
                </a:r>
                <a:r>
                  <a:rPr lang="en-AU" sz="1600" dirty="0"/>
                  <a:t>is</a:t>
                </a:r>
                <a:r>
                  <a:rPr lang="es-VE" sz="1600" dirty="0"/>
                  <a:t>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2864EAB-FCA3-974C-8246-11CC4BB69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567863"/>
              </a:xfrm>
              <a:blipFill>
                <a:blip r:embed="rId2"/>
                <a:stretch>
                  <a:fillRect l="-365" t="-1478" r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F50BA-FF11-5F47-BDC6-4B7741E37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A9193-40E7-464B-B70D-A6CFFC82B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604CCC-6DF5-3C4B-8BD8-6A635D36A80B}"/>
                  </a:ext>
                </a:extLst>
              </p:cNvPr>
              <p:cNvSpPr/>
              <p:nvPr/>
            </p:nvSpPr>
            <p:spPr>
              <a:xfrm>
                <a:off x="3045415" y="2791164"/>
                <a:ext cx="33321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604CCC-6DF5-3C4B-8BD8-6A635D36A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15" y="2791164"/>
                <a:ext cx="3332137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FB8357-6FF2-DB44-A52F-BBA84BC80B3C}"/>
                  </a:ext>
                </a:extLst>
              </p:cNvPr>
              <p:cNvSpPr/>
              <p:nvPr/>
            </p:nvSpPr>
            <p:spPr>
              <a:xfrm>
                <a:off x="1046135" y="4076904"/>
                <a:ext cx="70517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2FB8357-6FF2-DB44-A52F-BBA84BC8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35" y="4076904"/>
                <a:ext cx="7051730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CF72606-31C2-5840-9F7F-3DE7A0848B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3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1"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dirty="0"/>
              <a:t>The linear regression model fits a line through the points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vs. multivariate regression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F4FD4E-B230-EA45-AFBC-852F6A88A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The multivariate regression model fits a plane through the points</a:t>
            </a:r>
            <a:endParaRPr lang="es-V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556A1F-1E98-CC42-8EE5-24C91F401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C52B0-0B93-0C4D-9F9D-93EBF1F5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6" y="2345754"/>
            <a:ext cx="3625863" cy="236517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5EAAC21-5A19-814B-9CBC-0DCD4A4CE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A89E8B-ABF6-5D4C-808C-6F11F4B0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82" y="2302518"/>
            <a:ext cx="3408967" cy="258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1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multivariate regression model is usually expressed using matrix notation</a:t>
                </a: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dirty="0"/>
                  <a:t> </a:t>
                </a:r>
                <a:r>
                  <a:rPr lang="en-AU" dirty="0"/>
                  <a:t>is</a:t>
                </a:r>
                <a:r>
                  <a:rPr lang="es-VE" dirty="0"/>
                  <a:t> </a:t>
                </a:r>
                <a:r>
                  <a:rPr lang="en-AU" dirty="0"/>
                  <a:t>now</a:t>
                </a:r>
                <a:r>
                  <a:rPr lang="es-VE" dirty="0"/>
                  <a:t> a vector of dimension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𝑀𝑥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VE" dirty="0"/>
                  <a:t> which contains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/>
                  <a:t> samples of the dependent variable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VE" dirty="0"/>
                  <a:t> is now a matriz of dimension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𝑀𝑥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AU" dirty="0"/>
                  <a:t> which contains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samples of the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explanatory variables</a:t>
                </a: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s-VE" dirty="0"/>
                  <a:t> is now a vector of dimension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VE" dirty="0"/>
                  <a:t> which contains the parameters of the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AU" dirty="0"/>
                  <a:t> is now a vector of dimension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𝑀𝑥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1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D173CE-CDB9-854F-9656-6F845F5E2811}"/>
                  </a:ext>
                </a:extLst>
              </p:cNvPr>
              <p:cNvSpPr/>
              <p:nvPr/>
            </p:nvSpPr>
            <p:spPr>
              <a:xfrm>
                <a:off x="594100" y="2109476"/>
                <a:ext cx="70517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9D173CE-CDB9-854F-9656-6F845F5E2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00" y="2109476"/>
                <a:ext cx="7051730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For instance, an Excel table with samples for two explanatory attributes and one dependent variable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58290-5E2D-2F4A-A96B-9F115B8A3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957" y="2313145"/>
            <a:ext cx="2286485" cy="24418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048F15-3CAC-1942-BF5E-B8E230830719}"/>
              </a:ext>
            </a:extLst>
          </p:cNvPr>
          <p:cNvGrpSpPr/>
          <p:nvPr/>
        </p:nvGrpSpPr>
        <p:grpSpPr>
          <a:xfrm>
            <a:off x="3991437" y="2324600"/>
            <a:ext cx="2692819" cy="2418919"/>
            <a:chOff x="4618494" y="2208335"/>
            <a:chExt cx="4350246" cy="39077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149B65-AABB-D74A-BA93-9B2AF7E6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18494" y="2208335"/>
              <a:ext cx="4350246" cy="368635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05939-73CE-DF4D-903E-253B1125D302}"/>
                </a:ext>
              </a:extLst>
            </p:cNvPr>
            <p:cNvSpPr txBox="1"/>
            <p:nvPr/>
          </p:nvSpPr>
          <p:spPr>
            <a:xfrm>
              <a:off x="5286006" y="5808318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15x1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06529-69E7-DE4F-8246-3F5244710888}"/>
                </a:ext>
              </a:extLst>
            </p:cNvPr>
            <p:cNvSpPr txBox="1"/>
            <p:nvPr/>
          </p:nvSpPr>
          <p:spPr>
            <a:xfrm>
              <a:off x="6698574" y="5808318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15x(2+1)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57DD6B-833F-334C-AC25-BCAEE6E34535}"/>
                </a:ext>
              </a:extLst>
            </p:cNvPr>
            <p:cNvSpPr txBox="1"/>
            <p:nvPr/>
          </p:nvSpPr>
          <p:spPr>
            <a:xfrm>
              <a:off x="8033236" y="5808318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/>
                <a:t>(2+1)x1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4CA8B06-1EAB-F445-B8D2-B6733A1CF3E2}"/>
              </a:ext>
            </a:extLst>
          </p:cNvPr>
          <p:cNvSpPr/>
          <p:nvPr/>
        </p:nvSpPr>
        <p:spPr>
          <a:xfrm>
            <a:off x="7401045" y="2469827"/>
            <a:ext cx="143357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sz="1400" i="1" dirty="0"/>
              <a:t>Care should be exercised when entering the data into the program to run the multivariate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85713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Similar to the linear regression model, the assumptions are made on the error component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These assumptions are similar but in a multivariate setting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error has multivariate Gaussian distribution with mean zero and constant variance</a:t>
            </a:r>
          </a:p>
          <a:p>
            <a:pPr lvl="1" algn="just">
              <a:lnSpc>
                <a:spcPct val="150000"/>
              </a:lnSpc>
            </a:pPr>
            <a:r>
              <a:rPr lang="en-AU" sz="1400" dirty="0"/>
              <a:t>Homoscedasticity and no bias</a:t>
            </a:r>
            <a:endParaRPr lang="en-AU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error is independent of all explanatory variables and the dependent variable</a:t>
            </a:r>
          </a:p>
          <a:p>
            <a:pPr lvl="1" algn="just">
              <a:lnSpc>
                <a:spcPct val="150000"/>
              </a:lnSpc>
            </a:pPr>
            <a:r>
              <a:rPr lang="en-AU" sz="1400" dirty="0"/>
              <a:t>Scatterplot of the error with all explanatory variables should not show any clear pattern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2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Some patterns are indicative that a transformation in one explanatory variable is needed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Multivariate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58451-F9D2-FC43-861C-F175FD8B0E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77" y="2045776"/>
            <a:ext cx="2748093" cy="2722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2ED5C4-DF03-6943-8CE2-D9FD70FD01A9}"/>
                  </a:ext>
                </a:extLst>
              </p:cNvPr>
              <p:cNvSpPr/>
              <p:nvPr/>
            </p:nvSpPr>
            <p:spPr>
              <a:xfrm>
                <a:off x="3625101" y="3888096"/>
                <a:ext cx="4812225" cy="372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AU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2ED5C4-DF03-6943-8CE2-D9FD70FD0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101" y="3888096"/>
                <a:ext cx="4812225" cy="372538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B17C014-9F54-0D42-8ED7-0304C2BC3510}"/>
              </a:ext>
            </a:extLst>
          </p:cNvPr>
          <p:cNvSpPr/>
          <p:nvPr/>
        </p:nvSpPr>
        <p:spPr>
          <a:xfrm>
            <a:off x="3938213" y="3226330"/>
            <a:ext cx="4499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sz="1600" dirty="0"/>
              <a:t>Worth considering a power transformation in the multivariate regression model, e.g.</a:t>
            </a:r>
          </a:p>
        </p:txBody>
      </p:sp>
    </p:spTree>
    <p:extLst>
      <p:ext uri="{BB962C8B-B14F-4D97-AF65-F5344CB8AC3E}">
        <p14:creationId xmlns:p14="http://schemas.microsoft.com/office/powerpoint/2010/main" val="11217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638066F-D69C-084E-8332-38BDE9203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99886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Validating a multivariate regression model is more involved than validating a regression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There are a number of measures or approaches that can be used to carry out the validation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lvl="1" algn="just"/>
                <a:r>
                  <a:rPr lang="en-AU" sz="1400" dirty="0"/>
                  <a:t>Residual analysis</a:t>
                </a:r>
              </a:p>
              <a:p>
                <a:pPr lvl="1" algn="just"/>
                <a:r>
                  <a:rPr lang="en-AU" sz="1400" dirty="0"/>
                  <a:t>Coefficient of multiple determination</a:t>
                </a:r>
              </a:p>
              <a:p>
                <a:pPr lvl="1" algn="just"/>
                <a:r>
                  <a:rPr lang="en-AU" sz="1400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AU" sz="1400" dirty="0"/>
              </a:p>
              <a:p>
                <a:pPr lvl="1" algn="just"/>
                <a:r>
                  <a:rPr lang="en-AU" sz="1400" dirty="0"/>
                  <a:t>Statistical tests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82" t="-704" r="-182" b="-44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79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461624" cy="3044951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The coefficient of multiple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dirty="0"/>
                  <a:t> is the generalisation of the corresponding coefficient of determination in linear regression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/>
                  <a:t> is the proportion of the variance in the dependent variable that is explained by the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sz="1600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𝑆𝑆𝐸</m:t>
                        </m:r>
                      </m:num>
                      <m:den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en-AU" sz="160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A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AU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AU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A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AU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A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AU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A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sz="16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A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An important concept in multivariate regression is the analysis of variance (ANOVA)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/>
                <a:r>
                  <a:rPr lang="en-AU" dirty="0"/>
                  <a:t>		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AU" dirty="0"/>
                  <a:t>   where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𝑆𝑆𝑅</m:t>
                    </m:r>
                    <m:r>
                      <a:rPr lang="en-AU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AU" dirty="0"/>
              </a:p>
              <a:p>
                <a:pPr algn="just"/>
                <a:endParaRPr lang="en-AU" i="1" dirty="0">
                  <a:latin typeface="Cambria Math" panose="02040503050406030204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AU" dirty="0"/>
                  <a:t>1 and large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dirty="0"/>
                  <a:t> values do not necessarily indicate the multivariate regression is a good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7461624" cy="3044951"/>
              </a:xfrm>
              <a:blipFill>
                <a:blip r:embed="rId2"/>
                <a:stretch>
                  <a:fillRect l="-170" t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9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73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885914"/>
              </a:xfrm>
            </p:spPr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/>
                  <a:t> can be artificially increased by increasing the number of explanatory variables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VE" dirty="0"/>
                  <a:t>An alternative measure is the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V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VE" dirty="0"/>
                  <a:t> takes into account the complexity – number of explanatory variables – of the multivariate regression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s-VE" dirty="0"/>
                  <a:t> increases only if </a:t>
                </a:r>
                <a:r>
                  <a:rPr lang="en-AU" dirty="0"/>
                  <a:t>new explanatory variables improve the model</a:t>
                </a: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A significant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dirty="0"/>
                  <a:t> is indicative that the selection of the number of explanatory variables should be revised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5"/>
                <a:ext cx="6950075" cy="2885914"/>
              </a:xfrm>
              <a:blipFill>
                <a:blip r:embed="rId2"/>
                <a:stretch>
                  <a:fillRect l="-182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1"/>
              </a:xfrm>
            </p:spPr>
            <p:txBody>
              <a:bodyPr>
                <a:normAutofit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VE" dirty="0"/>
                  <a:t>Statistical tests can be used to assess the importance or impact of one explanatory variable in the model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Statistical tests are used to determined if one could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AU" dirty="0"/>
                  <a:t>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dirty="0"/>
                  <a:t>The test compares two models, one with the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dirty="0"/>
                  <a:t> and the other without it.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3044951"/>
              </a:xfrm>
              <a:blipFill>
                <a:blip r:embed="rId2"/>
                <a:stretch>
                  <a:fillRect l="-182" t="-415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C7C899-F5A3-6744-855A-C8D28E9C7459}"/>
                  </a:ext>
                </a:extLst>
              </p:cNvPr>
              <p:cNvSpPr/>
              <p:nvPr/>
            </p:nvSpPr>
            <p:spPr>
              <a:xfrm>
                <a:off x="709888" y="2371695"/>
                <a:ext cx="70517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0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AU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C7C899-F5A3-6744-855A-C8D28E9C7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88" y="2371695"/>
                <a:ext cx="7051730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962411-83D6-3F4F-9AC6-DAA388B269F5}"/>
                  </a:ext>
                </a:extLst>
              </p:cNvPr>
              <p:cNvSpPr/>
              <p:nvPr/>
            </p:nvSpPr>
            <p:spPr>
              <a:xfrm>
                <a:off x="2463366" y="3472973"/>
                <a:ext cx="32050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𝑣𝑠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962411-83D6-3F4F-9AC6-DAA388B26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66" y="3472973"/>
                <a:ext cx="320504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5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81965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dirty="0"/>
              <a:t>The F-test is used to test the overall significance of the multivariate regression model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dirty="0"/>
              <a:t>The F-test compares the multivariate regression model with a model with no explanatory variables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dirty="0"/>
              <a:t>A decision can be made by analysing the statistical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Validating a multivariate regression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E6388CE-D401-6B4F-8C87-ED9716D4A111}"/>
                  </a:ext>
                </a:extLst>
              </p:cNvPr>
              <p:cNvSpPr/>
              <p:nvPr/>
            </p:nvSpPr>
            <p:spPr>
              <a:xfrm>
                <a:off x="2037468" y="2748810"/>
                <a:ext cx="38014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AU" sz="20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E6388CE-D401-6B4F-8C87-ED9716D4A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468" y="2748810"/>
                <a:ext cx="3801489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A6C2D3-8D5C-1A4E-8D0A-CF8E9C2D03D1}"/>
                  </a:ext>
                </a:extLst>
              </p:cNvPr>
              <p:cNvSpPr/>
              <p:nvPr/>
            </p:nvSpPr>
            <p:spPr>
              <a:xfrm>
                <a:off x="2342583" y="3453723"/>
                <a:ext cx="31912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A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A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AU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A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AU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A6C2D3-8D5C-1A4E-8D0A-CF8E9C2D0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583" y="3453723"/>
                <a:ext cx="3191258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AB8C9E-2B60-3342-B447-6A86277BEE08}"/>
                  </a:ext>
                </a:extLst>
              </p:cNvPr>
              <p:cNvSpPr/>
              <p:nvPr/>
            </p:nvSpPr>
            <p:spPr>
              <a:xfrm>
                <a:off x="3685354" y="3151728"/>
                <a:ext cx="446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1600" i="1">
                        <a:latin typeface="Cambria Math" panose="02040503050406030204" pitchFamily="18" charset="0"/>
                      </a:rPr>
                      <m:t>𝑣𝑠</m:t>
                    </m:r>
                  </m:oMath>
                </a14:m>
                <a:r>
                  <a:rPr lang="en-AU" sz="16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AB8C9E-2B60-3342-B447-6A86277BE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54" y="3151728"/>
                <a:ext cx="446982" cy="338554"/>
              </a:xfrm>
              <a:prstGeom prst="rect">
                <a:avLst/>
              </a:prstGeom>
              <a:blipFill>
                <a:blip r:embed="rId4"/>
                <a:stretch>
                  <a:fillRect t="-3571" r="-555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10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56EBE8-1E84-3F4E-9A7F-2BFD59C0A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statistical results</a:t>
            </a:r>
          </a:p>
        </p:txBody>
      </p:sp>
    </p:spTree>
    <p:extLst>
      <p:ext uri="{BB962C8B-B14F-4D97-AF65-F5344CB8AC3E}">
        <p14:creationId xmlns:p14="http://schemas.microsoft.com/office/powerpoint/2010/main" val="1845211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Most programs provide a set of statistical results to diagnose the multivariate regression model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statistical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1C368-9B19-D844-9E22-9FE99F78C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E3AC5-B576-3E40-ACF8-904E2501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72" y="2111288"/>
            <a:ext cx="6153633" cy="27544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2546D7-074F-4C47-9D81-FDDE36964084}"/>
              </a:ext>
            </a:extLst>
          </p:cNvPr>
          <p:cNvGrpSpPr/>
          <p:nvPr/>
        </p:nvGrpSpPr>
        <p:grpSpPr>
          <a:xfrm>
            <a:off x="887246" y="3869920"/>
            <a:ext cx="1689701" cy="748223"/>
            <a:chOff x="-850189" y="3837338"/>
            <a:chExt cx="1904074" cy="843150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AE71A41F-D256-4349-B8E5-280BA2E89F3D}"/>
                </a:ext>
              </a:extLst>
            </p:cNvPr>
            <p:cNvSpPr/>
            <p:nvPr/>
          </p:nvSpPr>
          <p:spPr>
            <a:xfrm>
              <a:off x="913731" y="4246536"/>
              <a:ext cx="140154" cy="433952"/>
            </a:xfrm>
            <a:prstGeom prst="leftBrace">
              <a:avLst/>
            </a:prstGeom>
            <a:ln>
              <a:solidFill>
                <a:srgbClr val="2122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FCB89-AC5D-E943-B0EE-76FBD4F29678}"/>
                </a:ext>
              </a:extLst>
            </p:cNvPr>
            <p:cNvSpPr txBox="1"/>
            <p:nvPr/>
          </p:nvSpPr>
          <p:spPr>
            <a:xfrm>
              <a:off x="-850189" y="3837338"/>
              <a:ext cx="1763919" cy="832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/>
                <a:t>Number of explanatory variables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64FD63-2B46-AD41-BCB7-30F27AF0B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800" y="4246536"/>
              <a:ext cx="545646" cy="190190"/>
            </a:xfrm>
            <a:prstGeom prst="straightConnector1">
              <a:avLst/>
            </a:prstGeom>
            <a:ln>
              <a:solidFill>
                <a:srgbClr val="2122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682A69-2FAA-724E-86CE-6E9D8A83CD76}"/>
              </a:ext>
            </a:extLst>
          </p:cNvPr>
          <p:cNvGrpSpPr/>
          <p:nvPr/>
        </p:nvGrpSpPr>
        <p:grpSpPr>
          <a:xfrm>
            <a:off x="3568498" y="4233048"/>
            <a:ext cx="1224054" cy="940433"/>
            <a:chOff x="2171235" y="4246536"/>
            <a:chExt cx="1379351" cy="1059746"/>
          </a:xfrm>
        </p:grpSpPr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8A104C65-CB07-9D46-B903-50F4D635C02B}"/>
                </a:ext>
              </a:extLst>
            </p:cNvPr>
            <p:cNvSpPr/>
            <p:nvPr/>
          </p:nvSpPr>
          <p:spPr>
            <a:xfrm>
              <a:off x="2898183" y="4246536"/>
              <a:ext cx="147234" cy="596684"/>
            </a:xfrm>
            <a:prstGeom prst="rightBrace">
              <a:avLst/>
            </a:prstGeom>
            <a:ln>
              <a:solidFill>
                <a:srgbClr val="21223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8D4A6D-6D07-3745-A3F1-D33957FABF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913" y="4806430"/>
              <a:ext cx="1" cy="217375"/>
            </a:xfrm>
            <a:prstGeom prst="straightConnector1">
              <a:avLst/>
            </a:prstGeom>
            <a:ln>
              <a:solidFill>
                <a:srgbClr val="21223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DC0183-3C2C-9D42-8D35-17D8DBA87CFF}"/>
                </a:ext>
              </a:extLst>
            </p:cNvPr>
            <p:cNvSpPr txBox="1"/>
            <p:nvPr/>
          </p:nvSpPr>
          <p:spPr>
            <a:xfrm>
              <a:off x="2171235" y="4959457"/>
              <a:ext cx="1379351" cy="346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AU" sz="1400" dirty="0"/>
                <a:t>coefficients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EC7EC3-0394-2D47-BAC3-5B84D4890E1D}"/>
                  </a:ext>
                </a:extLst>
              </p:cNvPr>
              <p:cNvSpPr/>
              <p:nvPr/>
            </p:nvSpPr>
            <p:spPr>
              <a:xfrm>
                <a:off x="5170504" y="4865705"/>
                <a:ext cx="43958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=0.4687</m:t>
                      </m:r>
                      <m:sSub>
                        <m:sSubPr>
                          <m:ctrlPr>
                            <a:rPr lang="en-AU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.4836</m:t>
                      </m:r>
                      <m:sSub>
                        <m:sSub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1200" i="1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0174</m:t>
                      </m:r>
                      <m:sSub>
                        <m:sSubPr>
                          <m:ctrlPr>
                            <a:rPr lang="en-AU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12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1200" b="0" i="1" smtClean="0">
                          <a:latin typeface="Cambria Math" panose="02040503050406030204" pitchFamily="18" charset="0"/>
                        </a:rPr>
                        <m:t>.2058</m:t>
                      </m:r>
                    </m:oMath>
                  </m:oMathPara>
                </a14:m>
                <a:endParaRPr lang="en-AU" sz="105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EC7EC3-0394-2D47-BAC3-5B84D4890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504" y="4865705"/>
                <a:ext cx="439582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E766AC-4C7A-FF41-9774-BE8BE496CE4A}"/>
              </a:ext>
            </a:extLst>
          </p:cNvPr>
          <p:cNvCxnSpPr/>
          <p:nvPr/>
        </p:nvCxnSpPr>
        <p:spPr>
          <a:xfrm>
            <a:off x="1900143" y="3256556"/>
            <a:ext cx="664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60DAF5-769C-1B4F-B1FA-36E7A6111DE4}"/>
              </a:ext>
            </a:extLst>
          </p:cNvPr>
          <p:cNvCxnSpPr/>
          <p:nvPr/>
        </p:nvCxnSpPr>
        <p:spPr>
          <a:xfrm flipH="1">
            <a:off x="8470281" y="2490951"/>
            <a:ext cx="5432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A6354A-F15C-004E-A6DF-D422C9E7A435}"/>
              </a:ext>
            </a:extLst>
          </p:cNvPr>
          <p:cNvCxnSpPr/>
          <p:nvPr/>
        </p:nvCxnSpPr>
        <p:spPr>
          <a:xfrm flipH="1">
            <a:off x="8470281" y="2660576"/>
            <a:ext cx="5432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C7F301-65FC-5945-B184-401E13A3B7C0}"/>
              </a:ext>
            </a:extLst>
          </p:cNvPr>
          <p:cNvCxnSpPr/>
          <p:nvPr/>
        </p:nvCxnSpPr>
        <p:spPr>
          <a:xfrm>
            <a:off x="1912199" y="3391798"/>
            <a:ext cx="664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5FFC1B-0F47-554B-8D5E-9C32DAC4AC17}"/>
              </a:ext>
            </a:extLst>
          </p:cNvPr>
          <p:cNvCxnSpPr/>
          <p:nvPr/>
        </p:nvCxnSpPr>
        <p:spPr>
          <a:xfrm>
            <a:off x="1912199" y="3546524"/>
            <a:ext cx="6647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5006E2-C841-B74F-A5CD-F649992F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72" y="2111288"/>
            <a:ext cx="6153633" cy="2754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5" y="1356820"/>
                <a:ext cx="8092518" cy="904479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The model is considered significant if the absolute value of the F-statistic is greater than the corresponding tabulated value at a confidence level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AU" dirty="0"/>
              </a:p>
              <a:p>
                <a:r>
                  <a:rPr lang="en-AU" dirty="0"/>
                  <a:t>For this example, all explanatory variables seem to contribute to the response variable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5" y="1356820"/>
                <a:ext cx="8092518" cy="904479"/>
              </a:xfrm>
              <a:blipFill>
                <a:blip r:embed="rId3"/>
                <a:stretch>
                  <a:fillRect l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statistical results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FB4272-9C5E-5745-B143-D04E08126AEC}"/>
              </a:ext>
            </a:extLst>
          </p:cNvPr>
          <p:cNvSpPr/>
          <p:nvPr/>
        </p:nvSpPr>
        <p:spPr>
          <a:xfrm>
            <a:off x="7602555" y="2690872"/>
            <a:ext cx="858128" cy="19724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52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288526"/>
                <a:ext cx="6950075" cy="101735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Significance of each explanatory variable is obtained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AU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P</m:t>
                    </m:r>
                    <m:r>
                      <a:rPr lang="en-AU">
                        <a:latin typeface="Cambria Math" panose="02040503050406030204" pitchFamily="18" charset="0"/>
                      </a:rPr>
                      <m:t>&gt;|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t</m:t>
                    </m:r>
                    <m:r>
                      <a:rPr lang="en-AU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AU" dirty="0"/>
                  <a:t>values</a:t>
                </a:r>
              </a:p>
              <a:p>
                <a:r>
                  <a:rPr lang="en-AU" dirty="0"/>
                  <a:t>The null hypothesis is rejected if the absolute value of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AU" dirty="0"/>
                  <a:t> is greater the corresponding tabulated value at confidence level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A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288526"/>
                <a:ext cx="6950075" cy="1017357"/>
              </a:xfrm>
              <a:blipFill>
                <a:blip r:embed="rId2"/>
                <a:stretch>
                  <a:fillRect l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statistical results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499A5E-8BD3-894D-A764-C32C2763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72" y="2111288"/>
            <a:ext cx="6153633" cy="275441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5E19D8-D9CD-994F-AAF5-908CAA925973}"/>
              </a:ext>
            </a:extLst>
          </p:cNvPr>
          <p:cNvSpPr/>
          <p:nvPr/>
        </p:nvSpPr>
        <p:spPr>
          <a:xfrm>
            <a:off x="5032460" y="3998167"/>
            <a:ext cx="993855" cy="86753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26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9"/>
            <a:ext cx="6950075" cy="1794966"/>
          </a:xfrm>
        </p:spPr>
        <p:txBody>
          <a:bodyPr>
            <a:normAutofit/>
          </a:bodyPr>
          <a:lstStyle/>
          <a:p>
            <a:r>
              <a:rPr lang="en-AU" dirty="0"/>
              <a:t>AIC and BIC stand for Akaike’s and Bayesian information criteria respectively</a:t>
            </a:r>
          </a:p>
          <a:p>
            <a:r>
              <a:rPr lang="en-AU" dirty="0"/>
              <a:t>The smaller the AIC and the BIC values the better the model</a:t>
            </a:r>
          </a:p>
          <a:p>
            <a:r>
              <a:rPr lang="en-AU" dirty="0"/>
              <a:t>Useful when comparing two different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the statistical results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EC2C1-9F02-EA46-A6A3-DFD5D1A7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72" y="2111288"/>
            <a:ext cx="6153633" cy="275441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3EA5AE-1F03-C341-98A2-AF611037AE47}"/>
              </a:ext>
            </a:extLst>
          </p:cNvPr>
          <p:cNvSpPr/>
          <p:nvPr/>
        </p:nvSpPr>
        <p:spPr>
          <a:xfrm>
            <a:off x="5512903" y="3144355"/>
            <a:ext cx="3042789" cy="38970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01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81533B-2897-1943-A56C-9B62EA75F7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 2:  Basis Regression using templates</a:t>
            </a:r>
          </a:p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DF5A88D-34BA-8843-99E8-F131A0CC1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F9DE7A4-555B-0947-AB21-B249107FC495}"/>
              </a:ext>
            </a:extLst>
          </p:cNvPr>
          <p:cNvSpPr txBox="1">
            <a:spLocks/>
          </p:cNvSpPr>
          <p:nvPr/>
        </p:nvSpPr>
        <p:spPr>
          <a:xfrm>
            <a:off x="1741675" y="1739095"/>
            <a:ext cx="5660651" cy="179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Spend the rest of the time working through Exercise 2 in am1_more_regression.ipynb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66CD6-2714-0247-8A1F-435DBEEED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1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403726" cy="1194733"/>
          </a:xfrm>
        </p:spPr>
        <p:txBody>
          <a:bodyPr/>
          <a:lstStyle/>
          <a:p>
            <a:r>
              <a:rPr lang="en-AU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26753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95852-336D-415C-952A-9DFD2D1B8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Schedule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0C0288-47A2-4AAE-A292-2D96DBF6D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 descr="CORE-Skills-ICONS-2.png">
            <a:extLst>
              <a:ext uri="{FF2B5EF4-FFF2-40B4-BE49-F238E27FC236}">
                <a16:creationId xmlns:a16="http://schemas.microsoft.com/office/drawing/2014/main" id="{600DE62E-9BF8-452C-9DB1-81B7FDBF7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03BAEB-6481-4499-B377-1E8F2BC30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39044"/>
              </p:ext>
            </p:extLst>
          </p:nvPr>
        </p:nvGraphicFramePr>
        <p:xfrm>
          <a:off x="946992" y="1282844"/>
          <a:ext cx="5413167" cy="3483953"/>
        </p:xfrm>
        <a:graphic>
          <a:graphicData uri="http://schemas.openxmlformats.org/drawingml/2006/table">
            <a:tbl>
              <a:tblPr/>
              <a:tblGrid>
                <a:gridCol w="616818">
                  <a:extLst>
                    <a:ext uri="{9D8B030D-6E8A-4147-A177-3AD203B41FA5}">
                      <a16:colId xmlns:a16="http://schemas.microsoft.com/office/drawing/2014/main" val="2193013069"/>
                    </a:ext>
                  </a:extLst>
                </a:gridCol>
                <a:gridCol w="616818">
                  <a:extLst>
                    <a:ext uri="{9D8B030D-6E8A-4147-A177-3AD203B41FA5}">
                      <a16:colId xmlns:a16="http://schemas.microsoft.com/office/drawing/2014/main" val="946764761"/>
                    </a:ext>
                  </a:extLst>
                </a:gridCol>
                <a:gridCol w="4179531">
                  <a:extLst>
                    <a:ext uri="{9D8B030D-6E8A-4147-A177-3AD203B41FA5}">
                      <a16:colId xmlns:a16="http://schemas.microsoft.com/office/drawing/2014/main" val="3352068318"/>
                    </a:ext>
                  </a:extLst>
                </a:gridCol>
              </a:tblGrid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Start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End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Agenda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6352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08:30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08:45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/>
                        <a:t>Q&amp;A, Issues &amp; Announcements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509324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08:45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10:00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4"/>
                        </a:rPr>
                        <a:t>More Regression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883613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10:00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10:30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 dirty="0"/>
                        <a:t>Morning Tea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505320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10:30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12:00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5"/>
                        </a:rPr>
                        <a:t>Dimensionality Reduction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268269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12:00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13:00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/>
                        <a:t>Lunch</a:t>
                      </a:r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105876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13:00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14:30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6"/>
                        </a:rPr>
                        <a:t>Clustering and High-D Regression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142739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14:30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15:00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i="1"/>
                        <a:t>Afternoon Tea</a:t>
                      </a:r>
                      <a:endParaRPr lang="en-AU" sz="140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375457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/>
                        <a:t>15:00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15:30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7"/>
                        </a:rPr>
                        <a:t>Partial Least Squares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489077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15:30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 dirty="0"/>
                        <a:t>16:30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Apply to your own Problem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0819435"/>
                  </a:ext>
                </a:extLst>
              </a:tr>
              <a:tr h="316723"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16:30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400"/>
                        <a:t>16:45</a:t>
                      </a:r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hlinkClick r:id="rId8"/>
                        </a:rPr>
                        <a:t>Closeout</a:t>
                      </a:r>
                      <a:endParaRPr lang="en-AU" sz="1400" dirty="0"/>
                    </a:p>
                  </a:txBody>
                  <a:tcPr marL="69267" marR="69267" marT="34633" marB="346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95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64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014A-01E6-B64A-A884-2A4CEE51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Better predictions</a:t>
            </a:r>
          </a:p>
          <a:p>
            <a:r>
              <a:rPr lang="en-AU" dirty="0"/>
              <a:t>Better model interpretability and </a:t>
            </a:r>
            <a:r>
              <a:rPr lang="en-AU" dirty="0" err="1"/>
              <a:t>explainability</a:t>
            </a:r>
            <a:endParaRPr lang="en-AU" dirty="0"/>
          </a:p>
          <a:p>
            <a:r>
              <a:rPr lang="en-AU" dirty="0"/>
              <a:t>Lower computational cost of training</a:t>
            </a:r>
          </a:p>
          <a:p>
            <a:r>
              <a:rPr lang="en-AU" dirty="0"/>
              <a:t>Less impact from the curse of dimensionality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 selection as dimension reduction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2B0D3-F65C-7748-8585-0B4AE6A7C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Selecting the best set of variables to build a model leads to many benefits: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B0D6ED6B-BBA8-1647-9EF3-BABBC5CB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2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0CA30-1E3C-4742-AD94-719FDAC41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 selection as dimension reduction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4EF2DD-8BBC-2D48-804A-450AEBA17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3D69758-0BB2-1849-85AA-B18CEC60AC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41675" y="1739095"/>
            <a:ext cx="5660651" cy="179496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AU" dirty="0"/>
              <a:t>What could be an easy way to select the most useful variables?</a:t>
            </a:r>
            <a:endParaRPr lang="en-US" dirty="0"/>
          </a:p>
        </p:txBody>
      </p:sp>
      <p:pic>
        <p:nvPicPr>
          <p:cNvPr id="13" name="Picture 12" descr="CORE-Skills-ICONS-2.png">
            <a:extLst>
              <a:ext uri="{FF2B5EF4-FFF2-40B4-BE49-F238E27FC236}">
                <a16:creationId xmlns:a16="http://schemas.microsoft.com/office/drawing/2014/main" id="{8A8793F5-2123-E746-B851-5333B273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40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09268-236D-9148-91F1-FA9565EA9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/>
              <a:t>Dimensionality reduction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FD988-514C-B54D-8059-DCC361273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 descr="CORE-Skills-ICONS-2.png">
            <a:extLst>
              <a:ext uri="{FF2B5EF4-FFF2-40B4-BE49-F238E27FC236}">
                <a16:creationId xmlns:a16="http://schemas.microsoft.com/office/drawing/2014/main" id="{A2DFEBDA-B7C0-A549-B141-7CCDDB6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756543-3784-CB47-956B-259CDD81A383}"/>
              </a:ext>
            </a:extLst>
          </p:cNvPr>
          <p:cNvSpPr txBox="1">
            <a:spLocks/>
          </p:cNvSpPr>
          <p:nvPr/>
        </p:nvSpPr>
        <p:spPr>
          <a:xfrm>
            <a:off x="1741675" y="1739095"/>
            <a:ext cx="5660651" cy="179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>
                <a:hlinkClick r:id="rId3"/>
              </a:rPr>
              <a:t>scikit-learn.org/stable/tutorial/machine_learning_map/index.html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5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F85D15-B608-4E49-803A-BE1FF943DAA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977285"/>
              </a:xfrm>
            </p:spPr>
            <p:txBody>
              <a:bodyPr>
                <a:normAutofit/>
              </a:bodyPr>
              <a:lstStyle/>
              <a:p>
                <a:pPr marL="257175" indent="-257175" algn="just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AU" dirty="0"/>
                  <a:t>Principal component analysis (PCA) is a mathematical technique that transforms a set of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dirty="0"/>
                  <a:t>possibly correlated variables into a set of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uncorrelated variables</a:t>
                </a: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r>
                  <a:rPr lang="es-VE" dirty="0"/>
                  <a:t>The uncorrelated variables are called principal components</a:t>
                </a:r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r>
                  <a:rPr lang="es-VE" dirty="0"/>
                  <a:t>The input variables should be </a:t>
                </a:r>
                <a:r>
                  <a:rPr lang="es-VE" u="sng" dirty="0"/>
                  <a:t>linearly correlated</a:t>
                </a:r>
                <a:endParaRPr lang="es-V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F85D15-B608-4E49-803A-BE1FF943D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977285"/>
              </a:xfrm>
              <a:blipFill>
                <a:blip r:embed="rId2"/>
                <a:stretch>
                  <a:fillRect l="-182" t="-426" r="-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86BC3-A3C4-7E47-A692-D05B4D5D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658A00-B18A-2246-95CC-F73D0AF6A812}"/>
                  </a:ext>
                </a:extLst>
              </p:cNvPr>
              <p:cNvSpPr txBox="1"/>
              <p:nvPr/>
            </p:nvSpPr>
            <p:spPr>
              <a:xfrm>
                <a:off x="1818719" y="2794449"/>
                <a:ext cx="19309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658A00-B18A-2246-95CC-F73D0AF6A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719" y="2794449"/>
                <a:ext cx="193097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109D9B-1A41-6C43-928F-A485B856B7C4}"/>
                  </a:ext>
                </a:extLst>
              </p:cNvPr>
              <p:cNvSpPr txBox="1"/>
              <p:nvPr/>
            </p:nvSpPr>
            <p:spPr>
              <a:xfrm>
                <a:off x="4992550" y="2794449"/>
                <a:ext cx="1781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AU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109D9B-1A41-6C43-928F-A485B856B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550" y="2794449"/>
                <a:ext cx="1781706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0317DB-7B86-E246-96D1-7CC82E0BA1EB}"/>
              </a:ext>
            </a:extLst>
          </p:cNvPr>
          <p:cNvCxnSpPr/>
          <p:nvPr/>
        </p:nvCxnSpPr>
        <p:spPr>
          <a:xfrm>
            <a:off x="2687854" y="3346837"/>
            <a:ext cx="7220" cy="397043"/>
          </a:xfrm>
          <a:prstGeom prst="straightConnector1">
            <a:avLst/>
          </a:prstGeom>
          <a:ln w="28575">
            <a:solidFill>
              <a:srgbClr val="2121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25CA0F-9176-DC4E-8F53-B2AC2D10C1AB}"/>
              </a:ext>
            </a:extLst>
          </p:cNvPr>
          <p:cNvSpPr txBox="1"/>
          <p:nvPr/>
        </p:nvSpPr>
        <p:spPr>
          <a:xfrm>
            <a:off x="1818718" y="3857816"/>
            <a:ext cx="15981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Correlated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55E058-2962-D740-9A26-29720328394B}"/>
              </a:ext>
            </a:extLst>
          </p:cNvPr>
          <p:cNvCxnSpPr/>
          <p:nvPr/>
        </p:nvCxnSpPr>
        <p:spPr>
          <a:xfrm>
            <a:off x="5860483" y="3346837"/>
            <a:ext cx="7220" cy="397043"/>
          </a:xfrm>
          <a:prstGeom prst="straightConnector1">
            <a:avLst/>
          </a:prstGeom>
          <a:ln w="28575">
            <a:solidFill>
              <a:srgbClr val="21213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068518-4B7C-164E-8A18-4ACAD97C7F1C}"/>
              </a:ext>
            </a:extLst>
          </p:cNvPr>
          <p:cNvSpPr txBox="1"/>
          <p:nvPr/>
        </p:nvSpPr>
        <p:spPr>
          <a:xfrm>
            <a:off x="4991347" y="3857816"/>
            <a:ext cx="17109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/>
              <a:t>Principal components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9AC83C00-DB5F-284F-B466-FDB257EC341C}"/>
              </a:ext>
            </a:extLst>
          </p:cNvPr>
          <p:cNvSpPr/>
          <p:nvPr/>
        </p:nvSpPr>
        <p:spPr>
          <a:xfrm>
            <a:off x="4046218" y="2884825"/>
            <a:ext cx="682517" cy="297869"/>
          </a:xfrm>
          <a:prstGeom prst="leftRightArrow">
            <a:avLst/>
          </a:prstGeom>
          <a:solidFill>
            <a:schemeClr val="tx1"/>
          </a:solidFill>
          <a:ln>
            <a:solidFill>
              <a:srgbClr val="2121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</p:spTree>
    <p:extLst>
      <p:ext uri="{BB962C8B-B14F-4D97-AF65-F5344CB8AC3E}">
        <p14:creationId xmlns:p14="http://schemas.microsoft.com/office/powerpoint/2010/main" val="159817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2EB3FB-64F0-CF4D-BEE5-8EB7BAB5AADB}"/>
                  </a:ext>
                </a:extLst>
              </p:cNvPr>
              <p:cNvSpPr txBox="1"/>
              <p:nvPr/>
            </p:nvSpPr>
            <p:spPr>
              <a:xfrm>
                <a:off x="5438277" y="3416432"/>
                <a:ext cx="40158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2EB3FB-64F0-CF4D-BEE5-8EB7BAB5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277" y="3416432"/>
                <a:ext cx="401585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067D7C-BB11-2842-97D2-AEE413B5CF94}"/>
                  </a:ext>
                </a:extLst>
              </p:cNvPr>
              <p:cNvSpPr txBox="1"/>
              <p:nvPr/>
            </p:nvSpPr>
            <p:spPr>
              <a:xfrm>
                <a:off x="7098143" y="4843418"/>
                <a:ext cx="3970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5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5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067D7C-BB11-2842-97D2-AEE413B5C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43" y="4843418"/>
                <a:ext cx="397096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81F44EC-6D80-BB47-95D3-EA70CADC333A}"/>
              </a:ext>
            </a:extLst>
          </p:cNvPr>
          <p:cNvGrpSpPr/>
          <p:nvPr/>
        </p:nvGrpSpPr>
        <p:grpSpPr>
          <a:xfrm>
            <a:off x="1989766" y="1140137"/>
            <a:ext cx="3300957" cy="2860687"/>
            <a:chOff x="120652" y="878503"/>
            <a:chExt cx="4401276" cy="381424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5C4897-8DBB-2F49-937E-F9BDF0E4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6499" y="878503"/>
              <a:ext cx="3885429" cy="34231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9A0AD0E-EDDC-A64E-BA99-D2E426BB395E}"/>
                    </a:ext>
                  </a:extLst>
                </p:cNvPr>
                <p:cNvSpPr txBox="1"/>
                <p:nvPr/>
              </p:nvSpPr>
              <p:spPr>
                <a:xfrm>
                  <a:off x="120652" y="2327209"/>
                  <a:ext cx="57691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AU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sz="15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9A0AD0E-EDDC-A64E-BA99-D2E426BB3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2" y="2327209"/>
                  <a:ext cx="576911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4B2C64-71A5-8E47-9180-7C7889BB83F9}"/>
                    </a:ext>
                  </a:extLst>
                </p:cNvPr>
                <p:cNvSpPr txBox="1"/>
                <p:nvPr/>
              </p:nvSpPr>
              <p:spPr>
                <a:xfrm>
                  <a:off x="2324271" y="4261864"/>
                  <a:ext cx="57092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5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AU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5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4B2C64-71A5-8E47-9180-7C7889BB8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4271" y="4261864"/>
                  <a:ext cx="570925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20A4E2-8E5F-0345-B69C-A22EF885C048}"/>
              </a:ext>
            </a:extLst>
          </p:cNvPr>
          <p:cNvGrpSpPr/>
          <p:nvPr/>
        </p:nvGrpSpPr>
        <p:grpSpPr>
          <a:xfrm>
            <a:off x="2265750" y="4084966"/>
            <a:ext cx="3172527" cy="915727"/>
            <a:chOff x="291892" y="5178393"/>
            <a:chExt cx="4230036" cy="122097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9CDA38C-4FCD-3646-A3AA-07832FC2B172}"/>
                </a:ext>
              </a:extLst>
            </p:cNvPr>
            <p:cNvSpPr/>
            <p:nvPr/>
          </p:nvSpPr>
          <p:spPr>
            <a:xfrm>
              <a:off x="291892" y="5178393"/>
              <a:ext cx="4230036" cy="119019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5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C083C5-17D5-C84F-A480-86E02ED65B14}"/>
                </a:ext>
              </a:extLst>
            </p:cNvPr>
            <p:cNvSpPr txBox="1"/>
            <p:nvPr/>
          </p:nvSpPr>
          <p:spPr>
            <a:xfrm>
              <a:off x="376081" y="5260589"/>
              <a:ext cx="4048271" cy="113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AU" sz="1650"/>
                <a:t>Note that PCA variables have different values compared to the input variables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5B6EC5D-C5F9-7544-A2C9-1B79A3ECE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6110" y="2290614"/>
            <a:ext cx="2722409" cy="255280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E1678562-F5CA-3A4B-954B-BF5D8BAB496A}"/>
              </a:ext>
            </a:extLst>
          </p:cNvPr>
          <p:cNvGrpSpPr/>
          <p:nvPr/>
        </p:nvGrpSpPr>
        <p:grpSpPr>
          <a:xfrm>
            <a:off x="3680581" y="1673743"/>
            <a:ext cx="1089967" cy="952142"/>
            <a:chOff x="3680581" y="1673743"/>
            <a:chExt cx="1089967" cy="95214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65B952-2246-4542-BF8C-C7132BE88226}"/>
                </a:ext>
              </a:extLst>
            </p:cNvPr>
            <p:cNvCxnSpPr/>
            <p:nvPr/>
          </p:nvCxnSpPr>
          <p:spPr>
            <a:xfrm flipV="1">
              <a:off x="4028928" y="1967085"/>
              <a:ext cx="563203" cy="65880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5C5547-AEBD-6843-8C0B-2C68B02B83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9610" y="2462099"/>
              <a:ext cx="179319" cy="16335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D6C569-EFCD-9247-AC93-707C0F6AECCB}"/>
                    </a:ext>
                  </a:extLst>
                </p:cNvPr>
                <p:cNvSpPr txBox="1"/>
                <p:nvPr/>
              </p:nvSpPr>
              <p:spPr>
                <a:xfrm>
                  <a:off x="3680581" y="2168757"/>
                  <a:ext cx="40158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5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AU" sz="15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D6C569-EFCD-9247-AC93-707C0F6AE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581" y="2168757"/>
                  <a:ext cx="401585" cy="3231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4921E08-9A89-5C4C-B60A-C0D87DCA9716}"/>
                    </a:ext>
                  </a:extLst>
                </p:cNvPr>
                <p:cNvSpPr txBox="1"/>
                <p:nvPr/>
              </p:nvSpPr>
              <p:spPr>
                <a:xfrm>
                  <a:off x="4373452" y="1673743"/>
                  <a:ext cx="39709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AU" sz="15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15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AU" sz="15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4921E08-9A89-5C4C-B60A-C0D87DCA9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452" y="1673743"/>
                  <a:ext cx="397096" cy="3231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30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977285"/>
          </a:xfrm>
        </p:spPr>
        <p:txBody>
          <a:bodyPr>
            <a:normAutofit/>
          </a:bodyPr>
          <a:lstStyle/>
          <a:p>
            <a:r>
              <a:rPr lang="en-AU" dirty="0"/>
              <a:t>Excel table with input and PCA variables</a:t>
            </a: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86BC3-A3C4-7E47-A692-D05B4D5D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ECD13-2F4F-B644-B85B-E56D563F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9" y="2103088"/>
            <a:ext cx="3992429" cy="2960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21E49-CDC4-9F4C-81C6-C0108B1AE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701" y="3497247"/>
            <a:ext cx="2528992" cy="15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F85D15-B608-4E49-803A-BE1FF943DAA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977285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Interpretation of PCA variables is usually carried out by analysing the correlation with the input variables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s-VE" dirty="0"/>
              </a:p>
              <a:p>
                <a:pPr marL="257175" indent="-257175" algn="just">
                  <a:buFont typeface="Arial" panose="020B0604020202020204" pitchFamily="34" charset="0"/>
                  <a:buChar char="•"/>
                </a:pPr>
                <a:r>
                  <a:rPr lang="en-AU" sz="1350" dirty="0"/>
                  <a:t>The first principal component accounts for most of the information in both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sz="135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35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AU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VE" sz="1350" dirty="0"/>
              </a:p>
              <a:p>
                <a:pPr lvl="1" algn="just"/>
                <a:r>
                  <a:rPr lang="es-VE" sz="1350" dirty="0"/>
                  <a:t>Instead of working with two variables, one could work with only one, the first principal component </a:t>
                </a:r>
              </a:p>
              <a:p>
                <a:pPr lvl="1" algn="just"/>
                <a:r>
                  <a:rPr lang="es-VE" sz="1350" dirty="0"/>
                  <a:t>Dimension reduction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1F85D15-B608-4E49-803A-BE1FF943D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739094"/>
                <a:ext cx="6950075" cy="2977285"/>
              </a:xfrm>
              <a:blipFill>
                <a:blip r:embed="rId2"/>
                <a:stretch>
                  <a:fillRect l="-182" t="-426" b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86BC3-A3C4-7E47-A692-D05B4D5D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93668D3-77F9-0041-8569-E9C69F6FAE2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0900" y="2264119"/>
              <a:ext cx="4875198" cy="119307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25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0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0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7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AU" sz="18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AU" sz="18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6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/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0.99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0.14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AU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8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0.99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/>
                            <a:t>-0.14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93668D3-77F9-0041-8569-E9C69F6FAE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482115"/>
                  </p:ext>
                </p:extLst>
              </p:nvPr>
            </p:nvGraphicFramePr>
            <p:xfrm>
              <a:off x="2040900" y="2264119"/>
              <a:ext cx="4875198" cy="119307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250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2506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2506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76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99225" t="-3125" r="-9922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00781" t="-3125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7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t="-106452" r="-20078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0.99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0.14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t="-200000" r="-200781" b="-1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/>
                            <a:t>0.99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800" dirty="0"/>
                            <a:t>-0.14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57955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977285"/>
          </a:xfrm>
        </p:spPr>
        <p:txBody>
          <a:bodyPr>
            <a:normAutofit/>
          </a:bodyPr>
          <a:lstStyle/>
          <a:p>
            <a:r>
              <a:rPr lang="en-AU" dirty="0"/>
              <a:t>In practice, the circle of correlation is commonly used when several variable are being analysed</a:t>
            </a: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86BC3-A3C4-7E47-A692-D05B4D5D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0DD39-6533-8845-9F50-AC06FE59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884" y="2133959"/>
            <a:ext cx="3668940" cy="291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0649E2-AF5C-F54E-AD3B-5B2053C1348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4687" y="2743823"/>
              <a:ext cx="3385686" cy="87068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218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35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8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68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AU" sz="14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4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40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AU" sz="140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4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AU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400"/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0.99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0.14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400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AU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sz="140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0.99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-0.14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A0649E2-AF5C-F54E-AD3B-5B2053C134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225978"/>
                  </p:ext>
                </p:extLst>
              </p:nvPr>
            </p:nvGraphicFramePr>
            <p:xfrm>
              <a:off x="1044687" y="2743823"/>
              <a:ext cx="3385686" cy="870684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218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352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85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68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Variables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97778" t="-4167" r="-98889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l="-200000" t="-4167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t="-108696" r="-203409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0.99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0.14</a:t>
                          </a:r>
                        </a:p>
                      </a:txBody>
                      <a:tcPr marL="68580" marR="68580" marT="34290" marB="34290" anchor="ctr">
                        <a:solidFill>
                          <a:schemeClr val="bg1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blipFill>
                          <a:blip r:embed="rId4"/>
                          <a:stretch>
                            <a:fillRect t="-218182" r="-203409" b="-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/>
                            <a:t>0.99</a:t>
                          </a:r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-0.14</a:t>
                          </a:r>
                        </a:p>
                      </a:txBody>
                      <a:tcPr marL="68580" marR="68580" marT="34290" marB="3429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C4F950B-1C53-D64C-A3E3-959ADCE3C1EB}"/>
              </a:ext>
            </a:extLst>
          </p:cNvPr>
          <p:cNvSpPr txBox="1"/>
          <p:nvPr/>
        </p:nvSpPr>
        <p:spPr>
          <a:xfrm>
            <a:off x="2830325" y="3761244"/>
            <a:ext cx="12507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Factor loadings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786381-DD57-9141-AA1C-60B3C98D4F46}"/>
                  </a:ext>
                </a:extLst>
              </p:cNvPr>
              <p:cNvSpPr txBox="1"/>
              <p:nvPr/>
            </p:nvSpPr>
            <p:spPr>
              <a:xfrm>
                <a:off x="8555693" y="3738161"/>
                <a:ext cx="43268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786381-DD57-9141-AA1C-60B3C98D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693" y="3738161"/>
                <a:ext cx="432683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CEB61-EC91-FB4C-8AC8-885365489A4F}"/>
                  </a:ext>
                </a:extLst>
              </p:cNvPr>
              <p:cNvSpPr txBox="1"/>
              <p:nvPr/>
            </p:nvSpPr>
            <p:spPr>
              <a:xfrm>
                <a:off x="8555693" y="3268224"/>
                <a:ext cx="42819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AU" sz="15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AU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FCEB61-EC91-FB4C-8AC8-885365489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693" y="3268224"/>
                <a:ext cx="428194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525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977285"/>
          </a:xfrm>
        </p:spPr>
        <p:txBody>
          <a:bodyPr>
            <a:normAutofit/>
          </a:bodyPr>
          <a:lstStyle/>
          <a:p>
            <a:r>
              <a:rPr lang="en-AU" dirty="0"/>
              <a:t>Example: Environmental data with nine input variables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What can we conclude from the circle of correlation?</a:t>
            </a:r>
          </a:p>
          <a:p>
            <a:pPr marL="0" indent="0">
              <a:buNone/>
            </a:pP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An Introduction to Principal Component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86BC3-A3C4-7E47-A692-D05B4D5D09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F8A4F-5C5D-EB45-B3FC-E61F3701F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85" y="2447906"/>
            <a:ext cx="2614357" cy="2552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FD9D-DDC9-D347-9E7E-50BDEBA6C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31" y="2185778"/>
            <a:ext cx="4133597" cy="1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8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PCA Theory – A Gentle 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6806-79CD-9047-8FB6-B1B05D219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BA2EF59-18ED-B44B-965A-AC2840742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6" y="1739094"/>
                <a:ext cx="6950075" cy="2977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sz="1350" dirty="0"/>
                  <a:t>PCA requires to compute the variance-covariance matrix of the </a:t>
                </a:r>
                <a14:m>
                  <m:oMath xmlns:m="http://schemas.openxmlformats.org/officeDocument/2006/math">
                    <m:r>
                      <a:rPr lang="en-AU" sz="135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sz="1350" dirty="0"/>
                  <a:t> input variables </a:t>
                </a:r>
              </a:p>
              <a:p>
                <a:pPr lvl="1" algn="just">
                  <a:spcAft>
                    <a:spcPts val="1200"/>
                  </a:spcAft>
                </a:pPr>
                <a:r>
                  <a:rPr lang="en-AU" sz="1350" dirty="0"/>
                  <a:t>When the variables have different units, for instance, ppm and %, it is better to </a:t>
                </a:r>
                <a:r>
                  <a:rPr lang="en-AU" sz="1350" u="sng" dirty="0"/>
                  <a:t>standardise</a:t>
                </a:r>
                <a:r>
                  <a:rPr lang="en-AU" sz="1350" dirty="0"/>
                  <a:t> the variables before computing the variance-covariance matrix</a:t>
                </a:r>
              </a:p>
              <a:p>
                <a:pPr lvl="1" algn="just">
                  <a:spcAft>
                    <a:spcPts val="1200"/>
                  </a:spcAft>
                </a:pPr>
                <a:r>
                  <a:rPr lang="en-AU" sz="1350" dirty="0"/>
                  <a:t>This is equivalent to compute the correlation matrix</a:t>
                </a:r>
                <a:endParaRPr lang="es-VE" sz="1350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A mathematical approach called </a:t>
                </a:r>
                <a:r>
                  <a:rPr lang="es-VE" sz="1350" u="sng" dirty="0"/>
                  <a:t>spectral decomposition </a:t>
                </a:r>
                <a:r>
                  <a:rPr lang="es-VE" sz="1350" dirty="0"/>
                  <a:t>is applied to the correlation matrix</a:t>
                </a:r>
                <a:endParaRPr lang="es-VE" sz="1350" u="sng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On output one has a set of vectors called </a:t>
                </a:r>
                <a:r>
                  <a:rPr lang="es-VE" sz="1350" u="sng" dirty="0"/>
                  <a:t>eigenvectors</a:t>
                </a:r>
                <a:r>
                  <a:rPr lang="es-VE" sz="1350" dirty="0"/>
                  <a:t> and values called </a:t>
                </a:r>
                <a:r>
                  <a:rPr lang="es-VE" sz="1350" u="sng" dirty="0"/>
                  <a:t>eigenvalues</a:t>
                </a:r>
                <a:endParaRPr lang="es-VE" sz="1350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Each </a:t>
                </a:r>
                <a:r>
                  <a:rPr lang="es-VE" sz="1350" u="sng" dirty="0"/>
                  <a:t>eigenvector</a:t>
                </a:r>
                <a:r>
                  <a:rPr lang="es-VE" sz="1350" dirty="0"/>
                  <a:t> is associated to an </a:t>
                </a:r>
                <a:r>
                  <a:rPr lang="es-VE" sz="1350" u="sng" dirty="0"/>
                  <a:t>eigenvalue</a:t>
                </a: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BA2EF59-18ED-B44B-965A-AC284074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6" y="1739094"/>
                <a:ext cx="6950075" cy="2977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85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ECA1F-3F6F-4397-980E-6AD604F78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3093158"/>
          </a:xfrm>
        </p:spPr>
        <p:txBody>
          <a:bodyPr>
            <a:normAutofit/>
          </a:bodyPr>
          <a:lstStyle/>
          <a:p>
            <a:r>
              <a:rPr lang="en-AU" b="1" dirty="0"/>
              <a:t>Resources</a:t>
            </a:r>
            <a:r>
              <a:rPr lang="en-AU" dirty="0"/>
              <a:t> on </a:t>
            </a:r>
            <a:r>
              <a:rPr lang="en-AU" dirty="0" err="1"/>
              <a:t>SkillSocial</a:t>
            </a:r>
            <a:endParaRPr lang="en-AU" dirty="0"/>
          </a:p>
          <a:p>
            <a:endParaRPr lang="en-AU" dirty="0"/>
          </a:p>
          <a:p>
            <a:r>
              <a:rPr lang="en-AU" dirty="0"/>
              <a:t>Reflections, questions and Issues: </a:t>
            </a:r>
            <a:r>
              <a:rPr lang="en-AU" b="1" dirty="0" err="1"/>
              <a:t>Gitter</a:t>
            </a:r>
            <a:r>
              <a:rPr lang="en-AU" dirty="0"/>
              <a:t> (also on mobile/desktop if you like)</a:t>
            </a:r>
          </a:p>
          <a:p>
            <a:endParaRPr lang="en-AU" dirty="0"/>
          </a:p>
          <a:p>
            <a:r>
              <a:rPr lang="en-AU" b="1" dirty="0"/>
              <a:t>Jargon Demystifying Library &amp; Free Whiteboard: </a:t>
            </a:r>
            <a:br>
              <a:rPr lang="en-AU" dirty="0"/>
            </a:br>
            <a:r>
              <a:rPr lang="en-AU" dirty="0"/>
              <a:t>A place to throw all the terms and phrases which don’t make immediate sense</a:t>
            </a:r>
            <a:br>
              <a:rPr lang="en-AU" dirty="0"/>
            </a:br>
            <a:r>
              <a:rPr lang="en-AU" dirty="0">
                <a:hlinkClick r:id="rId4"/>
              </a:rPr>
              <a:t>https://tinyurl.com/EndDataJargon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Q&amp;A, Issues &amp; Announcements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Before we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682519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PCA Theory – A Gentle 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6806-79CD-9047-8FB6-B1B05D219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BA2EF59-18ED-B44B-965A-AC2840742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176" y="1739094"/>
                <a:ext cx="6950075" cy="2977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A40F6C"/>
                  </a:buClr>
                  <a:buFont typeface="Arial"/>
                  <a:buChar char="•"/>
                  <a:defRPr sz="1400" kern="1200" baseline="0">
                    <a:solidFill>
                      <a:srgbClr val="0F1137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sz="1350" dirty="0"/>
                  <a:t>The principal components correspond to the eigenvectors</a:t>
                </a:r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AU" sz="1350" dirty="0"/>
                  <a:t>The variance of each principal component is the corresponding eigenvalue</a:t>
                </a:r>
                <a:endParaRPr lang="es-VE" sz="1350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Principal components are usually sorted in descending order by their corresponding eigenvalues or variance</a:t>
                </a:r>
                <a:endParaRPr lang="es-VE" sz="1350" u="sng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First principal component has the highest variance</a:t>
                </a:r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Total variance is the sum of the variance of each principal component</a:t>
                </a:r>
              </a:p>
              <a:p>
                <a:pPr marL="0" indent="0" algn="just">
                  <a:spcAft>
                    <a:spcPts val="1200"/>
                  </a:spcAft>
                  <a:buNone/>
                </a:pPr>
                <a:r>
                  <a:rPr lang="es-VE" sz="1350" dirty="0"/>
                  <a:t>	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VE" sz="13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AU" sz="1350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AU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35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AU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AU" sz="135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AU" sz="135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AU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AU" sz="135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AU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AU" sz="135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AU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r>
                      <a:rPr lang="en-AU" sz="135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AU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AU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s-VE" sz="1350" dirty="0"/>
              </a:p>
              <a:p>
                <a:pPr marL="257175" indent="-257175" algn="just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VE" sz="1350" dirty="0"/>
                  <a:t>Key property for dimensionality reduction</a:t>
                </a:r>
              </a:p>
            </p:txBody>
          </p:sp>
        </mc:Choice>
        <mc:Fallback xmlns="">
          <p:sp>
            <p:nvSpPr>
              <p:cNvPr id="11" name="Text Placeholder 1">
                <a:extLst>
                  <a:ext uri="{FF2B5EF4-FFF2-40B4-BE49-F238E27FC236}">
                    <a16:creationId xmlns:a16="http://schemas.microsoft.com/office/drawing/2014/main" id="{7BA2EF59-18ED-B44B-965A-AC2840742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76" y="1739094"/>
                <a:ext cx="6950075" cy="2977285"/>
              </a:xfrm>
              <a:prstGeom prst="rect">
                <a:avLst/>
              </a:prstGeom>
              <a:blipFill>
                <a:blip r:embed="rId3"/>
                <a:stretch>
                  <a:fillRect b="-1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965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VE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PCA Theory – A Gentle 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6806-79CD-9047-8FB6-B1B05D219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BA2EF59-18ED-B44B-965A-AC2840742C73}"/>
              </a:ext>
            </a:extLst>
          </p:cNvPr>
          <p:cNvSpPr txBox="1">
            <a:spLocks/>
          </p:cNvSpPr>
          <p:nvPr/>
        </p:nvSpPr>
        <p:spPr>
          <a:xfrm>
            <a:off x="463177" y="1739094"/>
            <a:ext cx="3180674" cy="297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350" dirty="0"/>
              <a:t>How to choose the number of principal components to retain?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AU" sz="1350" dirty="0"/>
              <a:t>The scree plot shows the fraction of the total variance in the data that is explained by each principal component</a:t>
            </a:r>
          </a:p>
          <a:p>
            <a:pPr marL="257175" indent="-257175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VE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57ED-3EF2-F54E-97B1-72EDB67B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213" y="1819565"/>
            <a:ext cx="4850969" cy="29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CBF3D7-2629-9346-A6CD-C030C24A4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A9EE-C375-3043-B6B4-19758A7B2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short overview of manifold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BEDCB-D7C6-3846-9248-74B552D8BF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cikit-learn.org/stable/_images/sphx_glr_plot_compare_methods_001.png">
            <a:extLst>
              <a:ext uri="{FF2B5EF4-FFF2-40B4-BE49-F238E27FC236}">
                <a16:creationId xmlns:a16="http://schemas.microsoft.com/office/drawing/2014/main" id="{0B9506BB-5179-D248-A3FB-69E062C7F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9" y="877505"/>
            <a:ext cx="7998803" cy="42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06EE3BF8-E325-404A-B586-15925C7A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B7681E-F678-D047-96CF-F669E91C0B47}"/>
              </a:ext>
            </a:extLst>
          </p:cNvPr>
          <p:cNvSpPr/>
          <p:nvPr/>
        </p:nvSpPr>
        <p:spPr>
          <a:xfrm>
            <a:off x="0" y="859117"/>
            <a:ext cx="572599" cy="4284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2FB80-270F-6442-B5EE-7836CDDB4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19D0C-2A82-8248-AC5D-603A559E8870}"/>
              </a:ext>
            </a:extLst>
          </p:cNvPr>
          <p:cNvSpPr/>
          <p:nvPr/>
        </p:nvSpPr>
        <p:spPr>
          <a:xfrm>
            <a:off x="8571401" y="859116"/>
            <a:ext cx="572599" cy="4284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AF14E-704D-D642-9168-3202B44CB27E}"/>
              </a:ext>
            </a:extLst>
          </p:cNvPr>
          <p:cNvSpPr/>
          <p:nvPr/>
        </p:nvSpPr>
        <p:spPr>
          <a:xfrm>
            <a:off x="5803016" y="4784046"/>
            <a:ext cx="27526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/>
              <a:t>Source: </a:t>
            </a:r>
            <a:r>
              <a:rPr lang="en-US" sz="900" dirty="0" err="1"/>
              <a:t>scikit-learn.org</a:t>
            </a:r>
            <a:r>
              <a:rPr lang="en-US" sz="900" dirty="0"/>
              <a:t>/stable/modules/</a:t>
            </a:r>
            <a:r>
              <a:rPr lang="en-US" sz="900" dirty="0" err="1"/>
              <a:t>manifold.html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6652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CBF3D7-2629-9346-A6CD-C030C24A4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1599380" cy="17949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A9EE-C375-3043-B6B4-19758A7B2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AU" dirty="0"/>
              <a:t>t-distributed Stochastic </a:t>
            </a:r>
            <a:r>
              <a:rPr lang="en-AU" dirty="0" err="1"/>
              <a:t>Neighbor</a:t>
            </a:r>
            <a:r>
              <a:rPr lang="en-AU" dirty="0"/>
              <a:t> Embedding (t-SNE)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BEDCB-D7C6-3846-9248-74B552D8BF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7725173" cy="216647"/>
          </a:xfrm>
        </p:spPr>
        <p:txBody>
          <a:bodyPr/>
          <a:lstStyle/>
          <a:p>
            <a:r>
              <a:rPr lang="en-US" dirty="0"/>
              <a:t>t-SNE has become incredibly popular for its impressive ability to manage thousands of dimensions</a:t>
            </a:r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06EE3BF8-E325-404A-B586-15925C7A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2FB80-270F-6442-B5EE-7836CDDB4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AF14E-704D-D642-9168-3202B44CB27E}"/>
              </a:ext>
            </a:extLst>
          </p:cNvPr>
          <p:cNvSpPr/>
          <p:nvPr/>
        </p:nvSpPr>
        <p:spPr>
          <a:xfrm>
            <a:off x="4719386" y="4784046"/>
            <a:ext cx="383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/>
              <a:t>Source: </a:t>
            </a:r>
            <a:r>
              <a:rPr lang="en-US" sz="900" dirty="0" err="1"/>
              <a:t>scikit-learn.org</a:t>
            </a:r>
            <a:r>
              <a:rPr lang="en-US" sz="900" dirty="0"/>
              <a:t>/stable/</a:t>
            </a:r>
            <a:r>
              <a:rPr lang="en-US" sz="900" dirty="0" err="1"/>
              <a:t>auto_examples</a:t>
            </a:r>
            <a:r>
              <a:rPr lang="en-US" sz="900" dirty="0"/>
              <a:t>/manifold/</a:t>
            </a:r>
            <a:r>
              <a:rPr lang="en-US" sz="900" dirty="0" err="1"/>
              <a:t>plot_lle_digits.html</a:t>
            </a:r>
            <a:r>
              <a:rPr lang="en-US" sz="900" dirty="0"/>
              <a:t>#</a:t>
            </a:r>
          </a:p>
          <a:p>
            <a:pPr algn="r"/>
            <a:r>
              <a:rPr lang="en-US" sz="900" dirty="0" err="1"/>
              <a:t>sphx</a:t>
            </a:r>
            <a:r>
              <a:rPr lang="en-US" sz="900" dirty="0"/>
              <a:t>-</a:t>
            </a:r>
            <a:r>
              <a:rPr lang="en-US" sz="900" dirty="0" err="1"/>
              <a:t>glr</a:t>
            </a:r>
            <a:r>
              <a:rPr lang="en-US" sz="900" dirty="0"/>
              <a:t>-auto-examples-manifold-plot-</a:t>
            </a:r>
            <a:r>
              <a:rPr lang="en-US" sz="900" dirty="0" err="1"/>
              <a:t>lle</a:t>
            </a:r>
            <a:r>
              <a:rPr lang="en-US" sz="900" dirty="0"/>
              <a:t>-digits-</a:t>
            </a:r>
            <a:r>
              <a:rPr lang="en-US" sz="900" dirty="0" err="1"/>
              <a:t>py</a:t>
            </a:r>
            <a:endParaRPr lang="en-US" sz="900" dirty="0"/>
          </a:p>
        </p:txBody>
      </p:sp>
      <p:pic>
        <p:nvPicPr>
          <p:cNvPr id="2050" name="Picture 2" descr="../../_images/sphx_glr_plot_lle_digits_001.png">
            <a:extLst>
              <a:ext uri="{FF2B5EF4-FFF2-40B4-BE49-F238E27FC236}">
                <a16:creationId xmlns:a16="http://schemas.microsoft.com/office/drawing/2014/main" id="{DDBD02F6-071D-534A-902E-A0DD2F8AB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7" r="12807" b="5849"/>
          <a:stretch/>
        </p:blipFill>
        <p:spPr bwMode="auto">
          <a:xfrm>
            <a:off x="463176" y="1739095"/>
            <a:ext cx="2948880" cy="28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../../_images/sphx_glr_plot_lle_digits_003.png">
            <a:extLst>
              <a:ext uri="{FF2B5EF4-FFF2-40B4-BE49-F238E27FC236}">
                <a16:creationId xmlns:a16="http://schemas.microsoft.com/office/drawing/2014/main" id="{18A26315-8FCE-004D-A3E3-B4DFDD85D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850"/>
          <a:stretch/>
        </p:blipFill>
        <p:spPr bwMode="auto">
          <a:xfrm>
            <a:off x="4475693" y="1739094"/>
            <a:ext cx="4080000" cy="28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15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CBF3D7-2629-9346-A6CD-C030C24A47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1599380" cy="179496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A9EE-C375-3043-B6B4-19758A7B2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AU" dirty="0"/>
              <a:t>t-distributed Stochastic </a:t>
            </a:r>
            <a:r>
              <a:rPr lang="en-AU" dirty="0" err="1"/>
              <a:t>Neighbor</a:t>
            </a:r>
            <a:r>
              <a:rPr lang="en-AU" dirty="0"/>
              <a:t> Embedding (t-SNE)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BEDCB-D7C6-3846-9248-74B552D8BF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176" y="1414124"/>
            <a:ext cx="7725173" cy="216647"/>
          </a:xfrm>
        </p:spPr>
        <p:txBody>
          <a:bodyPr/>
          <a:lstStyle/>
          <a:p>
            <a:r>
              <a:rPr lang="en-US" dirty="0"/>
              <a:t>t-SNE has become incredibly popular for its impressive ability to manage thousands of dimensions</a:t>
            </a:r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06EE3BF8-E325-404A-B586-15925C7A1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2FB80-270F-6442-B5EE-7836CDDB4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AF14E-704D-D642-9168-3202B44CB27E}"/>
              </a:ext>
            </a:extLst>
          </p:cNvPr>
          <p:cNvSpPr/>
          <p:nvPr/>
        </p:nvSpPr>
        <p:spPr>
          <a:xfrm>
            <a:off x="4719386" y="4784046"/>
            <a:ext cx="383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/>
              <a:t>Source: </a:t>
            </a:r>
            <a:r>
              <a:rPr lang="en-US" sz="900" dirty="0" err="1"/>
              <a:t>scikit-learn.org</a:t>
            </a:r>
            <a:r>
              <a:rPr lang="en-US" sz="900" dirty="0"/>
              <a:t>/stable/</a:t>
            </a:r>
            <a:r>
              <a:rPr lang="en-US" sz="900" dirty="0" err="1"/>
              <a:t>auto_examples</a:t>
            </a:r>
            <a:r>
              <a:rPr lang="en-US" sz="900" dirty="0"/>
              <a:t>/manifold/</a:t>
            </a:r>
            <a:r>
              <a:rPr lang="en-US" sz="900" dirty="0" err="1"/>
              <a:t>plot_lle_digits.html</a:t>
            </a:r>
            <a:r>
              <a:rPr lang="en-US" sz="900" dirty="0"/>
              <a:t>#</a:t>
            </a:r>
          </a:p>
          <a:p>
            <a:pPr algn="r"/>
            <a:r>
              <a:rPr lang="en-US" sz="900" dirty="0" err="1"/>
              <a:t>sphx</a:t>
            </a:r>
            <a:r>
              <a:rPr lang="en-US" sz="900" dirty="0"/>
              <a:t>-</a:t>
            </a:r>
            <a:r>
              <a:rPr lang="en-US" sz="900" dirty="0" err="1"/>
              <a:t>glr</a:t>
            </a:r>
            <a:r>
              <a:rPr lang="en-US" sz="900" dirty="0"/>
              <a:t>-auto-examples-manifold-plot-</a:t>
            </a:r>
            <a:r>
              <a:rPr lang="en-US" sz="900" dirty="0" err="1"/>
              <a:t>lle</a:t>
            </a:r>
            <a:r>
              <a:rPr lang="en-US" sz="900" dirty="0"/>
              <a:t>-digits-</a:t>
            </a:r>
            <a:r>
              <a:rPr lang="en-US" sz="900" dirty="0" err="1"/>
              <a:t>py</a:t>
            </a:r>
            <a:endParaRPr lang="en-US" sz="900" dirty="0"/>
          </a:p>
        </p:txBody>
      </p:sp>
      <p:pic>
        <p:nvPicPr>
          <p:cNvPr id="2050" name="Picture 2" descr="../../_images/sphx_glr_plot_lle_digits_001.png">
            <a:extLst>
              <a:ext uri="{FF2B5EF4-FFF2-40B4-BE49-F238E27FC236}">
                <a16:creationId xmlns:a16="http://schemas.microsoft.com/office/drawing/2014/main" id="{DDBD02F6-071D-534A-902E-A0DD2F8AB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7" r="12807" b="5849"/>
          <a:stretch/>
        </p:blipFill>
        <p:spPr bwMode="auto">
          <a:xfrm>
            <a:off x="463176" y="1739095"/>
            <a:ext cx="2948880" cy="28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ikit-learn.org/stable/_images/sphx_glr_plot_lle_digits_013.png">
            <a:extLst>
              <a:ext uri="{FF2B5EF4-FFF2-40B4-BE49-F238E27FC236}">
                <a16:creationId xmlns:a16="http://schemas.microsoft.com/office/drawing/2014/main" id="{AC6AE61C-6AE7-1249-AEC5-51E0D0D40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9"/>
          <a:stretch/>
        </p:blipFill>
        <p:spPr bwMode="auto">
          <a:xfrm>
            <a:off x="4475693" y="1739094"/>
            <a:ext cx="4080000" cy="28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517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09268-236D-9148-91F1-FA9565EA9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/>
              <a:t>Exercise: The Octane dataset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FD988-514C-B54D-8059-DCC361273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 descr="CORE-Skills-ICONS-2.png">
            <a:extLst>
              <a:ext uri="{FF2B5EF4-FFF2-40B4-BE49-F238E27FC236}">
                <a16:creationId xmlns:a16="http://schemas.microsoft.com/office/drawing/2014/main" id="{A2DFEBDA-B7C0-A549-B141-7CCDDB6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756543-3784-CB47-956B-259CDD81A383}"/>
              </a:ext>
            </a:extLst>
          </p:cNvPr>
          <p:cNvSpPr txBox="1">
            <a:spLocks/>
          </p:cNvSpPr>
          <p:nvPr/>
        </p:nvSpPr>
        <p:spPr>
          <a:xfrm>
            <a:off x="1741675" y="1739095"/>
            <a:ext cx="5660651" cy="179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Open </a:t>
            </a:r>
            <a:r>
              <a:rPr lang="en-AU" b="1" dirty="0"/>
              <a:t>am2-dimreduction.ipynb </a:t>
            </a:r>
          </a:p>
          <a:p>
            <a:pPr marL="0" indent="0" algn="ctr">
              <a:buNone/>
            </a:pPr>
            <a:r>
              <a:rPr lang="en-AU" dirty="0"/>
              <a:t>and go through the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7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403726" cy="1194733"/>
          </a:xfrm>
        </p:spPr>
        <p:txBody>
          <a:bodyPr/>
          <a:lstStyle/>
          <a:p>
            <a:r>
              <a:rPr lang="en-AU" dirty="0"/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382887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6950075" cy="3548527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The aim of clustering is to group a set of observations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Observations in the same cluster should be more similar to each other than observations in other clusters</a:t>
            </a: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VE" sz="2300" dirty="0"/>
              <a:t>Observations usually correspond to high dimensional data and therefore manual definition of groups or clusters is not an easy task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VE" sz="2300" dirty="0"/>
              <a:t>There are many applications of clustering in practice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Petroleum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Mining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Medicine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Medical Imaging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Banking</a:t>
            </a:r>
          </a:p>
          <a:p>
            <a:pPr marL="952485" lvl="1" indent="-342900" algn="just">
              <a:buFont typeface="Arial" panose="020B0604020202020204" pitchFamily="34" charset="0"/>
              <a:buChar char="•"/>
            </a:pPr>
            <a:r>
              <a:rPr lang="es-VE" sz="2300" dirty="0"/>
              <a:t>Internet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87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6950075" cy="3548527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There are a substantial number of techniques developed to group data into clusters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The simplest one is called K-means clustering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K refers to the number of clusters one wants to identify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lvl="1" algn="just"/>
            <a:r>
              <a:rPr lang="en-AU" sz="2300" dirty="0"/>
              <a:t>It should be specified in advance but there are newer approaches where this is not required</a:t>
            </a:r>
          </a:p>
          <a:p>
            <a:pPr lvl="1" algn="just"/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K points called </a:t>
            </a:r>
            <a:r>
              <a:rPr lang="en-AU" sz="2300" u="sng" dirty="0"/>
              <a:t>centroids</a:t>
            </a:r>
            <a:r>
              <a:rPr lang="en-AU" sz="2300" dirty="0"/>
              <a:t> are randomly initialised and iteratively move to the </a:t>
            </a:r>
            <a:r>
              <a:rPr lang="en-AU" sz="2300" dirty="0" err="1"/>
              <a:t>center</a:t>
            </a:r>
            <a:r>
              <a:rPr lang="en-AU" sz="2300" dirty="0"/>
              <a:t> of each cluster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The process is stopped when there are no further changes in the centroid values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K-means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93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235518"/>
            <a:ext cx="4108824" cy="3548527"/>
          </a:xfrm>
        </p:spPr>
        <p:txBody>
          <a:bodyPr>
            <a:normAutofit fontScale="850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Dataset with two clusters. Centroids are randomly initialised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/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400" dirty="0"/>
              <a:t>Cluster 1 is assigned to the closest data points to centroid 1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400" dirty="0"/>
              <a:t>Cluster 2 is assigned to the closest data points to centroid 2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4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K-means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6FB6C0-4EB3-ED4A-9793-B7D554C2621B}"/>
              </a:ext>
            </a:extLst>
          </p:cNvPr>
          <p:cNvGrpSpPr/>
          <p:nvPr/>
        </p:nvGrpSpPr>
        <p:grpSpPr>
          <a:xfrm>
            <a:off x="6335778" y="-51290"/>
            <a:ext cx="2808222" cy="2595708"/>
            <a:chOff x="5498033" y="603504"/>
            <a:chExt cx="3270956" cy="302342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DEB967-F9B2-FE4D-A6D2-2F9364BA7763}"/>
                </a:ext>
              </a:extLst>
            </p:cNvPr>
            <p:cNvGrpSpPr/>
            <p:nvPr/>
          </p:nvGrpSpPr>
          <p:grpSpPr>
            <a:xfrm>
              <a:off x="5498033" y="603504"/>
              <a:ext cx="3270956" cy="3023424"/>
              <a:chOff x="5415844" y="612770"/>
              <a:chExt cx="3270956" cy="302342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E47227B-2DA2-EC44-9AE9-3C1CDA99B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15844" y="612770"/>
                <a:ext cx="3270956" cy="302342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7CDB4F-A3ED-4F4D-AD76-0A1B7D3E521C}"/>
                  </a:ext>
                </a:extLst>
              </p:cNvPr>
              <p:cNvSpPr txBox="1"/>
              <p:nvPr/>
            </p:nvSpPr>
            <p:spPr>
              <a:xfrm>
                <a:off x="5720495" y="1208867"/>
                <a:ext cx="9566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400" b="1">
                    <a:solidFill>
                      <a:srgbClr val="FF0000"/>
                    </a:solidFill>
                  </a:rPr>
                  <a:t>Centroid 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4C257-5DD5-8E40-B537-EDE6D36DDD73}"/>
                  </a:ext>
                </a:extLst>
              </p:cNvPr>
              <p:cNvSpPr txBox="1"/>
              <p:nvPr/>
            </p:nvSpPr>
            <p:spPr>
              <a:xfrm>
                <a:off x="7418882" y="2812241"/>
                <a:ext cx="9566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400" b="1">
                    <a:solidFill>
                      <a:srgbClr val="0000CC"/>
                    </a:solidFill>
                  </a:rPr>
                  <a:t>Centroid 2</a:t>
                </a: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4CC91D-4493-B042-A0A1-FBED7850573B}"/>
                </a:ext>
              </a:extLst>
            </p:cNvPr>
            <p:cNvSpPr/>
            <p:nvPr/>
          </p:nvSpPr>
          <p:spPr>
            <a:xfrm>
              <a:off x="6238068" y="1627322"/>
              <a:ext cx="193729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9228EA-A1C7-964D-BE97-6C4B6CC99FA1}"/>
                </a:ext>
              </a:extLst>
            </p:cNvPr>
            <p:cNvSpPr/>
            <p:nvPr/>
          </p:nvSpPr>
          <p:spPr>
            <a:xfrm>
              <a:off x="7804992" y="2537531"/>
              <a:ext cx="201595" cy="191615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BBB229-102B-8642-ADF6-6D97A9998136}"/>
              </a:ext>
            </a:extLst>
          </p:cNvPr>
          <p:cNvGrpSpPr/>
          <p:nvPr/>
        </p:nvGrpSpPr>
        <p:grpSpPr>
          <a:xfrm>
            <a:off x="6347790" y="2521014"/>
            <a:ext cx="2781645" cy="2627109"/>
            <a:chOff x="5528989" y="3780223"/>
            <a:chExt cx="3240000" cy="306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8DBD3D-CBA9-0745-9686-405E700DB6F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8989" y="3780223"/>
              <a:ext cx="3240000" cy="306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5D4E61-8240-3D4F-9ADE-D0B0F5A2DE57}"/>
                </a:ext>
              </a:extLst>
            </p:cNvPr>
            <p:cNvSpPr txBox="1"/>
            <p:nvPr/>
          </p:nvSpPr>
          <p:spPr>
            <a:xfrm>
              <a:off x="5885342" y="4378925"/>
              <a:ext cx="956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b="1">
                  <a:solidFill>
                    <a:srgbClr val="FF0000"/>
                  </a:solidFill>
                </a:rPr>
                <a:t>Centroid 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D1940-009B-D344-B88B-937E84FA86D3}"/>
                </a:ext>
              </a:extLst>
            </p:cNvPr>
            <p:cNvSpPr txBox="1"/>
            <p:nvPr/>
          </p:nvSpPr>
          <p:spPr>
            <a:xfrm>
              <a:off x="7501071" y="5946547"/>
              <a:ext cx="956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b="1">
                  <a:solidFill>
                    <a:srgbClr val="0000CC"/>
                  </a:solidFill>
                </a:rPr>
                <a:t>Centroid 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9BBBD-7EF1-C341-9EAB-248FA799858F}"/>
                </a:ext>
              </a:extLst>
            </p:cNvPr>
            <p:cNvSpPr/>
            <p:nvPr/>
          </p:nvSpPr>
          <p:spPr>
            <a:xfrm>
              <a:off x="6242275" y="4778003"/>
              <a:ext cx="193729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4D66B1-2A77-1149-A779-C4F5EAB5D595}"/>
                </a:ext>
              </a:extLst>
            </p:cNvPr>
            <p:cNvSpPr/>
            <p:nvPr/>
          </p:nvSpPr>
          <p:spPr>
            <a:xfrm>
              <a:off x="7905789" y="5730591"/>
              <a:ext cx="201595" cy="191615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2745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BC39381D-85D2-4EA8-9408-1102486D7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05618" y="1612095"/>
            <a:ext cx="7182782" cy="11221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Perform multivariate Exploratory Data Analysis (EDA).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Analyse central tendency, dispersion and correlations.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Practice unsupervised learning: principal component analysis (PCA) and clustering.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605618" y="3090250"/>
            <a:ext cx="7182782" cy="192625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Understand the differences between univariate and multivariate data and apply multivariate techniques and EDA.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Understand the basis of dimensionality reduction.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Apply k-means clustering.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Critique whether a correlation is spurious.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Identify if the process used in the activities is reproducible.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/>
              <a:t>Understand the impact of missing data and recall practical solutions to work with incomplete data sets.</a:t>
            </a:r>
            <a:endParaRPr lang="en-US" sz="1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605618" y="485653"/>
            <a:ext cx="6602941" cy="4476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Interstate-Regular"/>
                <a:cs typeface="Interstate-Regular"/>
              </a:rPr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2328775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235518"/>
            <a:ext cx="5752094" cy="354852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1800" dirty="0"/>
              <a:t>Calculate the centroid of points in cluster 1 and cluster 2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1800" dirty="0"/>
              <a:t>Move centroid 1 and centroid 2 to these locations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1800" dirty="0"/>
              <a:t>Cluster 1 is assigned to the closest data points to centroid 1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1800" dirty="0"/>
              <a:t>Cluster 2 is assigned to the closest data points to centroid 2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n-AU" sz="1800" dirty="0"/>
          </a:p>
          <a:p>
            <a:pPr algn="just"/>
            <a:endParaRPr lang="en-AU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K-means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B5E2CC-F9A7-4F4C-962E-2A42926568C4}"/>
              </a:ext>
            </a:extLst>
          </p:cNvPr>
          <p:cNvGrpSpPr/>
          <p:nvPr/>
        </p:nvGrpSpPr>
        <p:grpSpPr>
          <a:xfrm>
            <a:off x="6484877" y="2605970"/>
            <a:ext cx="2654596" cy="2507118"/>
            <a:chOff x="5552852" y="3798000"/>
            <a:chExt cx="3240000" cy="306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1E3AEE-7A1C-B640-9368-FBBB0BE3A0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2852" y="3798000"/>
              <a:ext cx="3240000" cy="3060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11B96D-9762-2D49-A508-C06AFAA72086}"/>
                </a:ext>
              </a:extLst>
            </p:cNvPr>
            <p:cNvSpPr/>
            <p:nvPr/>
          </p:nvSpPr>
          <p:spPr>
            <a:xfrm>
              <a:off x="6723236" y="5456785"/>
              <a:ext cx="193729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F8EC79-13CA-4A41-A0D2-A25D560F553C}"/>
                </a:ext>
              </a:extLst>
            </p:cNvPr>
            <p:cNvSpPr/>
            <p:nvPr/>
          </p:nvSpPr>
          <p:spPr>
            <a:xfrm>
              <a:off x="7574227" y="4976516"/>
              <a:ext cx="201595" cy="191615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D32CCC-2F00-484A-8823-26684F45E4EB}"/>
              </a:ext>
            </a:extLst>
          </p:cNvPr>
          <p:cNvGrpSpPr/>
          <p:nvPr/>
        </p:nvGrpSpPr>
        <p:grpSpPr>
          <a:xfrm>
            <a:off x="6484877" y="64632"/>
            <a:ext cx="2654596" cy="2507118"/>
            <a:chOff x="5496077" y="540318"/>
            <a:chExt cx="3240000" cy="306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A0FD7AA-90A6-194C-A88C-D73F66ED231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6077" y="540318"/>
              <a:ext cx="3240000" cy="30600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F884FC-1B64-8C44-9EFA-FB53F0B37CC7}"/>
                </a:ext>
              </a:extLst>
            </p:cNvPr>
            <p:cNvSpPr/>
            <p:nvPr/>
          </p:nvSpPr>
          <p:spPr>
            <a:xfrm>
              <a:off x="6199824" y="1339543"/>
              <a:ext cx="193729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FAFA82E-6603-5848-958C-ABE038246FD4}"/>
                </a:ext>
              </a:extLst>
            </p:cNvPr>
            <p:cNvCxnSpPr/>
            <p:nvPr/>
          </p:nvCxnSpPr>
          <p:spPr>
            <a:xfrm>
              <a:off x="6338806" y="1556526"/>
              <a:ext cx="451783" cy="5972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1068E6-0988-4B46-A1C7-C0BBF00456BF}"/>
                </a:ext>
              </a:extLst>
            </p:cNvPr>
            <p:cNvSpPr/>
            <p:nvPr/>
          </p:nvSpPr>
          <p:spPr>
            <a:xfrm>
              <a:off x="7719691" y="2540058"/>
              <a:ext cx="201595" cy="191615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B16D43-BA2A-5A44-AAC6-C49DB04BDB7F}"/>
                </a:ext>
              </a:extLst>
            </p:cNvPr>
            <p:cNvCxnSpPr/>
            <p:nvPr/>
          </p:nvCxnSpPr>
          <p:spPr>
            <a:xfrm flipH="1" flipV="1">
              <a:off x="7611321" y="1828924"/>
              <a:ext cx="108370" cy="649740"/>
            </a:xfrm>
            <a:prstGeom prst="straightConnector1">
              <a:avLst/>
            </a:prstGeom>
            <a:ln>
              <a:solidFill>
                <a:srgbClr val="0000CC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33DE58-0715-314C-9D45-A2160BD1A650}"/>
                </a:ext>
              </a:extLst>
            </p:cNvPr>
            <p:cNvSpPr/>
            <p:nvPr/>
          </p:nvSpPr>
          <p:spPr>
            <a:xfrm>
              <a:off x="6693724" y="2184797"/>
              <a:ext cx="193729" cy="1859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91138A-6C5C-2F40-845C-A4488B9EC4C6}"/>
                </a:ext>
              </a:extLst>
            </p:cNvPr>
            <p:cNvSpPr/>
            <p:nvPr/>
          </p:nvSpPr>
          <p:spPr>
            <a:xfrm>
              <a:off x="7510523" y="1632928"/>
              <a:ext cx="201595" cy="191615"/>
            </a:xfrm>
            <a:prstGeom prst="ellipse">
              <a:avLst/>
            </a:prstGeom>
            <a:solidFill>
              <a:srgbClr val="00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4290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4466633" cy="35485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Repeat until there are no more changes in the centroid locations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The centroids obtained are representative of the cluster of points and are used for further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K-means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6FDEA4-E95B-0548-B18B-892C28129F6C}"/>
              </a:ext>
            </a:extLst>
          </p:cNvPr>
          <p:cNvGrpSpPr/>
          <p:nvPr/>
        </p:nvGrpSpPr>
        <p:grpSpPr>
          <a:xfrm>
            <a:off x="5700006" y="1329312"/>
            <a:ext cx="3240000" cy="3060000"/>
            <a:chOff x="2762669" y="1754536"/>
            <a:chExt cx="3240000" cy="306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09D0E7-9A84-5A4D-B848-F430FE1789D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669" y="1754536"/>
              <a:ext cx="3240000" cy="3060000"/>
            </a:xfrm>
            <a:prstGeom prst="rect">
              <a:avLst/>
            </a:prstGeom>
            <a:solidFill>
              <a:srgbClr val="0000CC"/>
            </a:solidFill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32CE98-2819-8149-8175-0C1B055CFDF6}"/>
                </a:ext>
              </a:extLst>
            </p:cNvPr>
            <p:cNvGrpSpPr/>
            <p:nvPr/>
          </p:nvGrpSpPr>
          <p:grpSpPr>
            <a:xfrm>
              <a:off x="3816959" y="2622123"/>
              <a:ext cx="1111503" cy="1241062"/>
              <a:chOff x="3816959" y="2622123"/>
              <a:chExt cx="1111503" cy="124106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BEAC52-F68B-C545-A172-6242CE3E29C4}"/>
                  </a:ext>
                </a:extLst>
              </p:cNvPr>
              <p:cNvSpPr/>
              <p:nvPr/>
            </p:nvSpPr>
            <p:spPr>
              <a:xfrm>
                <a:off x="4734733" y="2622123"/>
                <a:ext cx="193729" cy="185980"/>
              </a:xfrm>
              <a:prstGeom prst="ellipse">
                <a:avLst/>
              </a:prstGeom>
              <a:solidFill>
                <a:srgbClr val="0000C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A21E26-8B96-C041-8205-B1279D6FECB6}"/>
                  </a:ext>
                </a:extLst>
              </p:cNvPr>
              <p:cNvSpPr/>
              <p:nvPr/>
            </p:nvSpPr>
            <p:spPr>
              <a:xfrm>
                <a:off x="3816959" y="3677205"/>
                <a:ext cx="193729" cy="1859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12B035-00D1-6A4F-B856-E8CCC97A51B6}"/>
              </a:ext>
            </a:extLst>
          </p:cNvPr>
          <p:cNvSpPr txBox="1"/>
          <p:nvPr/>
        </p:nvSpPr>
        <p:spPr>
          <a:xfrm>
            <a:off x="6948025" y="3284072"/>
            <a:ext cx="9566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b="1">
                <a:solidFill>
                  <a:srgbClr val="FF0000"/>
                </a:solidFill>
              </a:rPr>
              <a:t>Centroid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E91D3-CB3D-1A43-B4C5-B4D3B8AAFC5F}"/>
              </a:ext>
            </a:extLst>
          </p:cNvPr>
          <p:cNvSpPr txBox="1"/>
          <p:nvPr/>
        </p:nvSpPr>
        <p:spPr>
          <a:xfrm>
            <a:off x="6909127" y="2427220"/>
            <a:ext cx="95667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sz="1400" b="1">
                <a:solidFill>
                  <a:srgbClr val="0000CC"/>
                </a:solidFill>
              </a:rPr>
              <a:t>Centroid 2</a:t>
            </a:r>
          </a:p>
        </p:txBody>
      </p:sp>
    </p:spTree>
    <p:extLst>
      <p:ext uri="{BB962C8B-B14F-4D97-AF65-F5344CB8AC3E}">
        <p14:creationId xmlns:p14="http://schemas.microsoft.com/office/powerpoint/2010/main" val="145812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6950075" cy="3548527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Hierarchical clustering works using a measure of similarity between observations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U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AU" sz="2300" dirty="0"/>
              <a:t>The choice of the similarity measure depends on the problem</a:t>
            </a: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VE" sz="2300" dirty="0"/>
              <a:t>Data values start all in one cluster and splits are carried out recursively using different linkage criteria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VE" sz="2300" dirty="0"/>
              <a:t>The process is represented using a dendogram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VE" sz="2300" dirty="0"/>
              <a:t>The clusters are determined visually by analising the dendogram and using expert judment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Hierarchical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62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6950075" cy="354852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AU" sz="2400" dirty="0"/>
              <a:t>Example of a </a:t>
            </a:r>
            <a:r>
              <a:rPr lang="en-AU" sz="2400" dirty="0" err="1"/>
              <a:t>dendogram</a:t>
            </a:r>
            <a:r>
              <a:rPr lang="en-AU" sz="2400" dirty="0"/>
              <a:t> showing three clusters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Hierarchical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8DB34A-BCE4-FB41-95EF-5FF6BE5DAE8A}"/>
              </a:ext>
            </a:extLst>
          </p:cNvPr>
          <p:cNvGrpSpPr/>
          <p:nvPr/>
        </p:nvGrpSpPr>
        <p:grpSpPr>
          <a:xfrm>
            <a:off x="2390843" y="1758592"/>
            <a:ext cx="4362313" cy="3384908"/>
            <a:chOff x="1879461" y="1401735"/>
            <a:chExt cx="5385077" cy="4178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E05B61-8853-C044-9C4F-181AA4D6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461" y="1401735"/>
              <a:ext cx="5385077" cy="417851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1AE46E-E42D-1649-B095-01A988B62B43}"/>
                </a:ext>
              </a:extLst>
            </p:cNvPr>
            <p:cNvSpPr/>
            <p:nvPr/>
          </p:nvSpPr>
          <p:spPr>
            <a:xfrm>
              <a:off x="2169763" y="5408909"/>
              <a:ext cx="5063779" cy="8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477466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235518"/>
                <a:ext cx="6950075" cy="3548527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2300" dirty="0"/>
                  <a:t>Spectral clustering is a more advanced technique for clustering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2300" dirty="0"/>
                  <a:t>It is called ‘spectral’ because uses a spectral decomposition of a similarity matrix</a:t>
                </a: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VE" sz="2300" dirty="0"/>
                  <a:t>The similarity between two observations </a:t>
                </a:r>
                <a14:m>
                  <m:oMath xmlns:m="http://schemas.openxmlformats.org/officeDocument/2006/math">
                    <m:r>
                      <a:rPr lang="en-AU" sz="23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VE" sz="2300" dirty="0"/>
                  <a:t> and </a:t>
                </a:r>
                <a14:m>
                  <m:oMath xmlns:m="http://schemas.openxmlformats.org/officeDocument/2006/math">
                    <m:r>
                      <a:rPr lang="en-AU" sz="23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300" dirty="0"/>
                  <a:t> is defined by the exponential function 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/>
                <a14:m>
                  <m:oMath xmlns:m="http://schemas.openxmlformats.org/officeDocument/2006/math">
                    <m:r>
                      <a:rPr lang="en-AU" sz="23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AU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sz="23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3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AU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300" i="1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AU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3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AU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AU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AU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3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AU" sz="23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23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AU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AU" sz="23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AU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AU" sz="23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VE" sz="2300" dirty="0"/>
                  <a:t>The scaling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sz="2300" dirty="0"/>
                  <a:t> controls how fast the similarity between the two points falls off with their distance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235518"/>
                <a:ext cx="6950075" cy="3548527"/>
              </a:xfrm>
              <a:blipFill>
                <a:blip r:embed="rId2"/>
                <a:stretch>
                  <a:fillRect l="-547" t="-1779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Spectral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75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63176" y="1235518"/>
                <a:ext cx="6950075" cy="3548527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2300" dirty="0"/>
                  <a:t>The key idea of spectral clustering is to cluster the raw data  using the eigenvectors of the similarity matrix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2300" dirty="0"/>
                  <a:t>The first </a:t>
                </a:r>
                <a14:m>
                  <m:oMath xmlns:m="http://schemas.openxmlformats.org/officeDocument/2006/math">
                    <m:r>
                      <a:rPr lang="en-AU" sz="23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VE" sz="2300" dirty="0"/>
                  <a:t> eigenvectors are used with </a:t>
                </a:r>
                <a14:m>
                  <m:oMath xmlns:m="http://schemas.openxmlformats.org/officeDocument/2006/math">
                    <m:r>
                      <a:rPr lang="en-AU" sz="23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VE" sz="2300" dirty="0"/>
                  <a:t> the number of clusters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s-VE" sz="2300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AU" sz="2300" dirty="0"/>
                  <a:t>K-means approach is used with the eigenvectors in a slightly different way to the traditional k-means approach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AU" sz="2300" dirty="0"/>
              </a:p>
              <a:p>
                <a:pPr lvl="1" algn="just"/>
                <a:r>
                  <a:rPr lang="en-AU" sz="2300" dirty="0"/>
                  <a:t>Why not to use K-means on the raw data?</a:t>
                </a:r>
              </a:p>
              <a:p>
                <a:pPr lvl="1" algn="just"/>
                <a:endParaRPr lang="en-AU" sz="2300" dirty="0"/>
              </a:p>
              <a:p>
                <a:pPr lvl="1" algn="just"/>
                <a:r>
                  <a:rPr lang="en-AU" sz="2300" dirty="0"/>
                  <a:t>The eigenvectors tend to form tight clusters that are not evident in the raw data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416401-8588-B54F-9F03-82B0D7D0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63176" y="1235518"/>
                <a:ext cx="6950075" cy="3548527"/>
              </a:xfrm>
              <a:blipFill>
                <a:blip r:embed="rId2"/>
                <a:stretch>
                  <a:fillRect l="-547" t="-1779" r="-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Spectral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5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16401-8588-B54F-9F03-82B0D7D05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235518"/>
            <a:ext cx="6950075" cy="354852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es-VE" sz="2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0D391-8904-EA48-983E-5A34A85EA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Clustering: Comparison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638C37-CBA3-BA4F-A2CA-42A81337B8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A9FD2E-A511-F84D-998C-F90D6BBB9EBC}"/>
              </a:ext>
            </a:extLst>
          </p:cNvPr>
          <p:cNvGrpSpPr/>
          <p:nvPr/>
        </p:nvGrpSpPr>
        <p:grpSpPr>
          <a:xfrm>
            <a:off x="0" y="1430457"/>
            <a:ext cx="2796209" cy="2509861"/>
            <a:chOff x="137160" y="392671"/>
            <a:chExt cx="3600000" cy="32313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273343-F66D-BE4C-ABAD-D57B93FD3EB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" y="744010"/>
              <a:ext cx="3600000" cy="288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E0CF68-B095-FE42-8053-169231B6C6C2}"/>
                </a:ext>
              </a:extLst>
            </p:cNvPr>
            <p:cNvSpPr txBox="1"/>
            <p:nvPr/>
          </p:nvSpPr>
          <p:spPr>
            <a:xfrm>
              <a:off x="1411278" y="392671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Raw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18332B-AAC9-584B-86C9-96F89BB8888B}"/>
              </a:ext>
            </a:extLst>
          </p:cNvPr>
          <p:cNvGrpSpPr/>
          <p:nvPr/>
        </p:nvGrpSpPr>
        <p:grpSpPr>
          <a:xfrm>
            <a:off x="5921580" y="1479625"/>
            <a:ext cx="2796209" cy="2474668"/>
            <a:chOff x="4509670" y="437980"/>
            <a:chExt cx="3600000" cy="31860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1251A4-19AC-1D4B-BF68-EA896932759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9670" y="744010"/>
              <a:ext cx="360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3289CE-1B7E-8543-B3E9-B1BF598EFCEC}"/>
                </a:ext>
              </a:extLst>
            </p:cNvPr>
            <p:cNvSpPr txBox="1"/>
            <p:nvPr/>
          </p:nvSpPr>
          <p:spPr>
            <a:xfrm>
              <a:off x="5154973" y="437980"/>
              <a:ext cx="1963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K-means clustering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20D123-3CDF-1B4D-8B0E-FBC75E36ECFC}"/>
              </a:ext>
            </a:extLst>
          </p:cNvPr>
          <p:cNvGrpSpPr/>
          <p:nvPr/>
        </p:nvGrpSpPr>
        <p:grpSpPr>
          <a:xfrm>
            <a:off x="2960790" y="1416482"/>
            <a:ext cx="2796209" cy="2543683"/>
            <a:chOff x="2970279" y="3583116"/>
            <a:chExt cx="3600000" cy="3274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35E16-E3D5-D548-B30F-7B6D68ED1725}"/>
                </a:ext>
              </a:extLst>
            </p:cNvPr>
            <p:cNvSpPr txBox="1"/>
            <p:nvPr/>
          </p:nvSpPr>
          <p:spPr>
            <a:xfrm>
              <a:off x="3615582" y="3583116"/>
              <a:ext cx="190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800" dirty="0"/>
                <a:t>Spectral clustering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80F87D-1383-CE42-AE53-40C7AB4904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279" y="3978000"/>
              <a:ext cx="360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9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81533B-2897-1943-A56C-9B62EA75F7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DF5A88D-34BA-8843-99E8-F131A0CC1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F9DE7A4-555B-0947-AB21-B249107FC495}"/>
              </a:ext>
            </a:extLst>
          </p:cNvPr>
          <p:cNvSpPr txBox="1">
            <a:spLocks/>
          </p:cNvSpPr>
          <p:nvPr/>
        </p:nvSpPr>
        <p:spPr>
          <a:xfrm>
            <a:off x="1741675" y="1739095"/>
            <a:ext cx="5660651" cy="179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Open pm1_clustering.ipynb</a:t>
            </a:r>
          </a:p>
          <a:p>
            <a:pPr marL="0" indent="0" algn="ctr">
              <a:buNone/>
            </a:pPr>
            <a:r>
              <a:rPr lang="en-AU" dirty="0"/>
              <a:t>and work through the exercises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66CD6-2714-0247-8A1F-435DBEEED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88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403726" cy="1194733"/>
          </a:xfrm>
        </p:spPr>
        <p:txBody>
          <a:bodyPr/>
          <a:lstStyle/>
          <a:p>
            <a:r>
              <a:rPr lang="en-AU" dirty="0"/>
              <a:t>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934237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5D15-B608-4E49-803A-BE1FF943DA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6950075" cy="297728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es-VE" dirty="0"/>
          </a:p>
          <a:p>
            <a:pPr>
              <a:spcAft>
                <a:spcPts val="1200"/>
              </a:spcAft>
            </a:pPr>
            <a:r>
              <a:rPr lang="en-US" dirty="0"/>
              <a:t>Its principle is similar to PCA regression, i.e., help with ill-conditioned multivariate problems</a:t>
            </a:r>
          </a:p>
          <a:p>
            <a:pPr>
              <a:spcAft>
                <a:spcPts val="1200"/>
              </a:spcAft>
            </a:pPr>
            <a:r>
              <a:rPr lang="en-US" dirty="0"/>
              <a:t>While PCA regression looks for uncorrelated components as a linear combination of the input variables only, PLS regression also </a:t>
            </a:r>
            <a:r>
              <a:rPr lang="en-AU" dirty="0"/>
              <a:t>tries to maximize the covariance between input and output variables</a:t>
            </a:r>
          </a:p>
          <a:p>
            <a:pPr>
              <a:spcAft>
                <a:spcPts val="1200"/>
              </a:spcAft>
            </a:pPr>
            <a:r>
              <a:rPr lang="en-AU" dirty="0"/>
              <a:t>Especially useful when there are more variables than observations or multicollinearity between the input 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E3895-A81E-C841-96EF-B15F9BE4B1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A short introduction to PLS regression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C06806-79CD-9047-8FB6-B1B05D2191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7B2D7-DB9A-FB48-A6FC-E68A1D5AC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Oscar </a:t>
            </a:r>
            <a:r>
              <a:rPr lang="en-US" dirty="0" err="1"/>
              <a:t>Rondon</a:t>
            </a:r>
            <a:endParaRPr lang="en-US" dirty="0"/>
          </a:p>
        </p:txBody>
      </p:sp>
      <p:pic>
        <p:nvPicPr>
          <p:cNvPr id="6" name="Picture 5" descr="CORE-Skills-ICONS-2.png">
            <a:extLst>
              <a:ext uri="{FF2B5EF4-FFF2-40B4-BE49-F238E27FC236}">
                <a16:creationId xmlns:a16="http://schemas.microsoft.com/office/drawing/2014/main" id="{E606BBE4-E177-614D-AC13-36D25829A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BA2EF59-18ED-B44B-965A-AC2840742C73}"/>
              </a:ext>
            </a:extLst>
          </p:cNvPr>
          <p:cNvSpPr txBox="1">
            <a:spLocks/>
          </p:cNvSpPr>
          <p:nvPr/>
        </p:nvSpPr>
        <p:spPr>
          <a:xfrm>
            <a:off x="463176" y="1739094"/>
            <a:ext cx="6950075" cy="2977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</a:pPr>
            <a:r>
              <a:rPr lang="en-AU" sz="1350" dirty="0"/>
              <a:t>PLS regression = Partial Least Squares regression </a:t>
            </a:r>
            <a:endParaRPr lang="es-VE" sz="1350" dirty="0"/>
          </a:p>
        </p:txBody>
      </p:sp>
    </p:spTree>
    <p:extLst>
      <p:ext uri="{BB962C8B-B14F-4D97-AF65-F5344CB8AC3E}">
        <p14:creationId xmlns:p14="http://schemas.microsoft.com/office/powerpoint/2010/main" val="183110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6969673" cy="119473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/>
              <a:t>More Regression</a:t>
            </a:r>
          </a:p>
        </p:txBody>
      </p:sp>
    </p:spTree>
    <p:extLst>
      <p:ext uri="{BB962C8B-B14F-4D97-AF65-F5344CB8AC3E}">
        <p14:creationId xmlns:p14="http://schemas.microsoft.com/office/powerpoint/2010/main" val="19554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09268-236D-9148-91F1-FA9565EA9F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AU" dirty="0"/>
              <a:t>Exercise: The Octane dataset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5FD988-514C-B54D-8059-DCC3612738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pic>
        <p:nvPicPr>
          <p:cNvPr id="8" name="Picture 7" descr="CORE-Skills-ICONS-2.png">
            <a:extLst>
              <a:ext uri="{FF2B5EF4-FFF2-40B4-BE49-F238E27FC236}">
                <a16:creationId xmlns:a16="http://schemas.microsoft.com/office/drawing/2014/main" id="{A2DFEBDA-B7C0-A549-B141-7CCDDB62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756543-3784-CB47-956B-259CDD81A383}"/>
              </a:ext>
            </a:extLst>
          </p:cNvPr>
          <p:cNvSpPr txBox="1">
            <a:spLocks/>
          </p:cNvSpPr>
          <p:nvPr/>
        </p:nvSpPr>
        <p:spPr>
          <a:xfrm>
            <a:off x="1741675" y="1739095"/>
            <a:ext cx="5660651" cy="1794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A40F6C"/>
              </a:buClr>
              <a:buFont typeface="Arial"/>
              <a:buChar char="•"/>
              <a:defRPr sz="1400" kern="1200" baseline="0">
                <a:solidFill>
                  <a:srgbClr val="0F113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/>
              <a:t>Open </a:t>
            </a:r>
            <a:r>
              <a:rPr lang="en-AU" b="1" dirty="0"/>
              <a:t>pm2-PLS.ipynb </a:t>
            </a:r>
          </a:p>
          <a:p>
            <a:pPr marL="0" indent="0" algn="ctr">
              <a:buNone/>
            </a:pPr>
            <a:r>
              <a:rPr lang="en-AU" dirty="0"/>
              <a:t>and go through the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65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403726" cy="1194733"/>
          </a:xfrm>
        </p:spPr>
        <p:txBody>
          <a:bodyPr/>
          <a:lstStyle/>
          <a:p>
            <a:r>
              <a:rPr lang="en-AU" dirty="0"/>
              <a:t>Apply to your own Problem</a:t>
            </a:r>
          </a:p>
        </p:txBody>
      </p:sp>
    </p:spTree>
    <p:extLst>
      <p:ext uri="{BB962C8B-B14F-4D97-AF65-F5344CB8AC3E}">
        <p14:creationId xmlns:p14="http://schemas.microsoft.com/office/powerpoint/2010/main" val="3621728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5211F-1C95-724F-B0FF-F2841A47D3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UCI Machine Learning Repository: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archive.ics.uci.edu/ml/index.php</a:t>
            </a:r>
            <a:endParaRPr lang="en-US" dirty="0"/>
          </a:p>
          <a:p>
            <a:pPr>
              <a:spcBef>
                <a:spcPts val="2736"/>
              </a:spcBef>
            </a:pPr>
            <a:r>
              <a:rPr lang="en-US" dirty="0"/>
              <a:t>Kaggle datasets: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www.kaggle.com/datasets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73B14-25E3-E545-8D2E-41B38A474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don’t have a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81ED6-9D1D-B64A-8128-DDDAE86762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935079-5DF9-414C-8AB8-9763E5A64B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US" dirty="0"/>
          </a:p>
        </p:txBody>
      </p:sp>
      <p:pic>
        <p:nvPicPr>
          <p:cNvPr id="7" name="Picture 6" descr="CORE-Skills-ICONS-2.png">
            <a:extLst>
              <a:ext uri="{FF2B5EF4-FFF2-40B4-BE49-F238E27FC236}">
                <a16:creationId xmlns:a16="http://schemas.microsoft.com/office/drawing/2014/main" id="{AC72668A-2031-CE4E-BDFE-7AF89045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73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60824" y="1741208"/>
            <a:ext cx="7260216" cy="1194733"/>
          </a:xfrm>
        </p:spPr>
        <p:txBody>
          <a:bodyPr/>
          <a:lstStyle/>
          <a:p>
            <a:r>
              <a:rPr lang="en-US" dirty="0"/>
              <a:t>Takeaways</a:t>
            </a:r>
            <a:endParaRPr lang="en-US" dirty="0">
              <a:latin typeface="Interstate-Regular"/>
              <a:cs typeface="Interstate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8304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ECA1F-3F6F-4397-980E-6AD604F78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8434639" cy="2954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Understand the differences between univariate and multivariate data and apply multivariate techniques and EDA.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Understand the basis of dimensionality reduction.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Execute measures of correlations.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Critique whether a correlation is spurious.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Identify if the process used in the activities is reproducible.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Understand the impact of missing data and recall practical solutions to work with incomplete data sets.</a:t>
            </a:r>
            <a:endParaRPr lang="en-US" sz="1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Takeaways From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976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RE-Skills-ICONS-2.png">
            <a:extLst>
              <a:ext uri="{FF2B5EF4-FFF2-40B4-BE49-F238E27FC236}">
                <a16:creationId xmlns:a16="http://schemas.microsoft.com/office/drawing/2014/main" id="{18FE74C4-B8F9-4C99-B413-EAE1240B9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" y="14941"/>
            <a:ext cx="844176" cy="84417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ECA1F-3F6F-4397-980E-6AD604F78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8434639" cy="2954825"/>
          </a:xfrm>
        </p:spPr>
        <p:txBody>
          <a:bodyPr anchor="ctr">
            <a:norm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600" dirty="0"/>
              <a:t>Don’t forget to complete the day survey before you leave!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A64B3-41EC-4887-92FC-DF718C38B2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Takeaways From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71067-5A49-4767-A22A-D4496AF7CF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20AD4-952B-4423-9851-08B74CE9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5193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54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24F26-FFF5-F341-BE29-D4A130490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5"/>
            <a:ext cx="6950075" cy="279773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Feel free to work through this individually or in pairs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We will keep time according to pair programming (10 minutes each)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Use the next 20 minutes to complete the exercise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Then we will move onto multivariate data</a:t>
            </a:r>
          </a:p>
          <a:p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81533B-2897-1943-A56C-9B62EA75F7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Refresher from last time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A93AD6-B55A-A042-95A1-2F98757550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Open am1_more_regression.ipynb and go through Exercise 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B22642-7187-8346-B7E6-E5CCB5D267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D5229-3E26-AC4B-A277-4ED028DD7F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4" r="1846"/>
          <a:stretch/>
        </p:blipFill>
        <p:spPr>
          <a:xfrm>
            <a:off x="2368062" y="1193996"/>
            <a:ext cx="6775938" cy="3420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CF7A-EE38-104F-B646-C3D5995852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7" y="1739095"/>
            <a:ext cx="2256578" cy="1794966"/>
          </a:xfrm>
        </p:spPr>
        <p:txBody>
          <a:bodyPr/>
          <a:lstStyle/>
          <a:p>
            <a:r>
              <a:rPr lang="en-US" dirty="0"/>
              <a:t>We see correlation</a:t>
            </a:r>
          </a:p>
          <a:p>
            <a:endParaRPr lang="en-US" dirty="0"/>
          </a:p>
          <a:p>
            <a:r>
              <a:rPr lang="en-US" dirty="0"/>
              <a:t>We can build a model to express this relationship</a:t>
            </a:r>
          </a:p>
          <a:p>
            <a:endParaRPr lang="en-US" dirty="0"/>
          </a:p>
          <a:p>
            <a:r>
              <a:rPr lang="en-US" dirty="0"/>
              <a:t>But should we?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4BAAB-ABCE-3645-923A-C2AEF525B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univariate to multivariate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7FF68-1DED-AD43-A231-69F23AC64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 regress or not to regress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E1F9B13-311F-9E4F-AA98-F0237F7C0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C870B-B71C-7C4C-B63F-FDEDD9BEC6BD}"/>
              </a:ext>
            </a:extLst>
          </p:cNvPr>
          <p:cNvSpPr txBox="1"/>
          <p:nvPr/>
        </p:nvSpPr>
        <p:spPr>
          <a:xfrm>
            <a:off x="6307829" y="4614994"/>
            <a:ext cx="2777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Spurious correlation from </a:t>
            </a:r>
            <a:r>
              <a:rPr lang="en-US" sz="1200" dirty="0" err="1"/>
              <a:t>tylervigen.com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530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8C34D-57C6-B641-99E1-34A8CACB55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76" y="1739094"/>
            <a:ext cx="6950075" cy="2610167"/>
          </a:xfrm>
        </p:spPr>
        <p:txBody>
          <a:bodyPr>
            <a:normAutofit/>
          </a:bodyPr>
          <a:lstStyle/>
          <a:p>
            <a:r>
              <a:rPr lang="en-US" dirty="0"/>
              <a:t>In some cases, we have missing data that will actually bias our regression results. If possible, we would like to try and account for this or replace the missing data.</a:t>
            </a:r>
          </a:p>
          <a:p>
            <a:endParaRPr lang="en-US" dirty="0"/>
          </a:p>
          <a:p>
            <a:r>
              <a:rPr lang="en-US" dirty="0"/>
              <a:t>Replacing missing data is called imputation.</a:t>
            </a:r>
          </a:p>
          <a:p>
            <a:endParaRPr lang="en-US" dirty="0"/>
          </a:p>
          <a:p>
            <a:r>
              <a:rPr lang="en-US" dirty="0"/>
              <a:t>There are multiple ways to do this ranging from interpolation, substitution, and regression</a:t>
            </a:r>
          </a:p>
          <a:p>
            <a:endParaRPr lang="en-US" dirty="0"/>
          </a:p>
          <a:p>
            <a:r>
              <a:rPr lang="en-US" dirty="0"/>
              <a:t>Each method has drawbacks and the technique used should be appropriate for the type of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6C95B-60C9-8A40-82BD-49DB60AA9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B3636-B272-6F4C-B5E6-08E8F6DB21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C711D0D-1AA8-634E-9F98-70B201E51F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176" y="4784046"/>
            <a:ext cx="6950075" cy="216647"/>
          </a:xfrm>
        </p:spPr>
        <p:txBody>
          <a:bodyPr/>
          <a:lstStyle/>
          <a:p>
            <a:r>
              <a:rPr lang="en-US" dirty="0" err="1"/>
              <a:t>Cericia</a:t>
            </a:r>
            <a:r>
              <a:rPr lang="en-US" dirty="0"/>
              <a:t> Martinez &amp; Guillaume </a:t>
            </a:r>
            <a:r>
              <a:rPr lang="en-US" dirty="0" err="1"/>
              <a:t>Rongier</a:t>
            </a:r>
            <a:r>
              <a:rPr lang="en-US" dirty="0"/>
              <a:t> | CSIRO</a:t>
            </a:r>
          </a:p>
        </p:txBody>
      </p:sp>
    </p:spTree>
    <p:extLst>
      <p:ext uri="{BB962C8B-B14F-4D97-AF65-F5344CB8AC3E}">
        <p14:creationId xmlns:p14="http://schemas.microsoft.com/office/powerpoint/2010/main" val="692821022"/>
      </p:ext>
    </p:extLst>
  </p:cSld>
  <p:clrMapOvr>
    <a:masterClrMapping/>
  </p:clrMapOvr>
</p:sld>
</file>

<file path=ppt/theme/theme1.xml><?xml version="1.0" encoding="utf-8"?>
<a:theme xmlns:a="http://schemas.openxmlformats.org/drawingml/2006/main" name="A8014 CORE Skills Powerpoint-1">
  <a:themeElements>
    <a:clrScheme name="Custom 7">
      <a:dk1>
        <a:sysClr val="windowText" lastClr="000000"/>
      </a:dk1>
      <a:lt1>
        <a:sysClr val="window" lastClr="FFFFFF"/>
      </a:lt1>
      <a:dk2>
        <a:srgbClr val="0F1137"/>
      </a:dk2>
      <a:lt2>
        <a:srgbClr val="EEECE1"/>
      </a:lt2>
      <a:accent1>
        <a:srgbClr val="EC1C24"/>
      </a:accent1>
      <a:accent2>
        <a:srgbClr val="A40F6C"/>
      </a:accent2>
      <a:accent3>
        <a:srgbClr val="19B1A1"/>
      </a:accent3>
      <a:accent4>
        <a:srgbClr val="9AD8E5"/>
      </a:accent4>
      <a:accent5>
        <a:srgbClr val="656665"/>
      </a:accent5>
      <a:accent6>
        <a:srgbClr val="EBA7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RE_2020" id="{56ECFCD5-1F48-4340-A582-6F82A3817C93}" vid="{09AC82FF-CF11-6D43-A7BD-6DFCBE9FA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FFB2887E109479714270EF09F4F34" ma:contentTypeVersion="13" ma:contentTypeDescription="Create a new document." ma:contentTypeScope="" ma:versionID="5fd48578320396e31fda12c420ae8e5c">
  <xsd:schema xmlns:xsd="http://www.w3.org/2001/XMLSchema" xmlns:xs="http://www.w3.org/2001/XMLSchema" xmlns:p="http://schemas.microsoft.com/office/2006/metadata/properties" xmlns:ns3="d731c216-4847-40b9-9cc1-07675d6a1b95" xmlns:ns4="850cd0c5-34cb-451e-bc90-918567b3d760" targetNamespace="http://schemas.microsoft.com/office/2006/metadata/properties" ma:root="true" ma:fieldsID="fb0bc421c49a835be084194873b0a293" ns3:_="" ns4:_="">
    <xsd:import namespace="d731c216-4847-40b9-9cc1-07675d6a1b95"/>
    <xsd:import namespace="850cd0c5-34cb-451e-bc90-918567b3d7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1c216-4847-40b9-9cc1-07675d6a1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0cd0c5-34cb-451e-bc90-918567b3d76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AB6825-D336-4856-9384-DFD3C1BB9C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D8F404-C9E5-412A-B5A3-41D9C5569F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1c216-4847-40b9-9cc1-07675d6a1b95"/>
    <ds:schemaRef ds:uri="850cd0c5-34cb-451e-bc90-918567b3d7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CF177D-0B3B-4EE6-9EDC-2D42F3A5D4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A8014 CORE Skills Powerpoint-1</Template>
  <TotalTime>40</TotalTime>
  <Words>2735</Words>
  <Application>Microsoft Macintosh PowerPoint</Application>
  <PresentationFormat>On-screen Show (16:9)</PresentationFormat>
  <Paragraphs>514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Interstate-Regular</vt:lpstr>
      <vt:lpstr>A8014 CORE Skills Powerpoint-1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Cericia Martinez</dc:creator>
  <cp:lastModifiedBy>Cericia Martinez</cp:lastModifiedBy>
  <cp:revision>14</cp:revision>
  <dcterms:created xsi:type="dcterms:W3CDTF">2020-02-26T03:49:20Z</dcterms:created>
  <dcterms:modified xsi:type="dcterms:W3CDTF">2020-02-26T07:53:42Z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0x0101006CBFFB2887E109479714270EF09F4F34</vt:lpwstr>
  </property>
</Properties>
</file>